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8"/>
  </p:notesMasterIdLst>
  <p:sldIdLst>
    <p:sldId id="262" r:id="rId2"/>
    <p:sldId id="294" r:id="rId3"/>
    <p:sldId id="278" r:id="rId4"/>
    <p:sldId id="302" r:id="rId5"/>
    <p:sldId id="312" r:id="rId6"/>
    <p:sldId id="309" r:id="rId7"/>
    <p:sldId id="310" r:id="rId8"/>
    <p:sldId id="313" r:id="rId9"/>
    <p:sldId id="315" r:id="rId10"/>
    <p:sldId id="285" r:id="rId11"/>
    <p:sldId id="316" r:id="rId12"/>
    <p:sldId id="283" r:id="rId13"/>
    <p:sldId id="306" r:id="rId14"/>
    <p:sldId id="317" r:id="rId15"/>
    <p:sldId id="311" r:id="rId16"/>
    <p:sldId id="314" r:id="rId17"/>
    <p:sldId id="308" r:id="rId18"/>
    <p:sldId id="295" r:id="rId19"/>
    <p:sldId id="296" r:id="rId20"/>
    <p:sldId id="279" r:id="rId21"/>
    <p:sldId id="303" r:id="rId22"/>
    <p:sldId id="282" r:id="rId23"/>
    <p:sldId id="281" r:id="rId24"/>
    <p:sldId id="287" r:id="rId25"/>
    <p:sldId id="263" r:id="rId26"/>
    <p:sldId id="304" r:id="rId27"/>
    <p:sldId id="305" r:id="rId28"/>
    <p:sldId id="288" r:id="rId29"/>
    <p:sldId id="301" r:id="rId30"/>
    <p:sldId id="307" r:id="rId31"/>
    <p:sldId id="289" r:id="rId32"/>
    <p:sldId id="290" r:id="rId33"/>
    <p:sldId id="291" r:id="rId34"/>
    <p:sldId id="293" r:id="rId35"/>
    <p:sldId id="297" r:id="rId36"/>
    <p:sldId id="298" r:id="rId37"/>
  </p:sldIdLst>
  <p:sldSz cx="9144000" cy="6858000" type="screen4x3"/>
  <p:notesSz cx="6858000" cy="9144000"/>
  <p:custShowLst>
    <p:custShow name="Custom Show 1" id="0">
      <p:sldLst>
        <p:sld r:id="rId2"/>
        <p:sld r:id="rId4"/>
        <p:sld r:id="rId19"/>
        <p:sld r:id="rId22"/>
        <p:sld r:id="rId24"/>
        <p:sld r:id="rId27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599"/>
  </p:normalViewPr>
  <p:slideViewPr>
    <p:cSldViewPr>
      <p:cViewPr>
        <p:scale>
          <a:sx n="75" d="100"/>
          <a:sy n="75" d="100"/>
        </p:scale>
        <p:origin x="562" y="2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070507-1215-EF4C-9440-1AC53629C7D9}" type="doc">
      <dgm:prSet loTypeId="urn:microsoft.com/office/officeart/2005/8/layout/vList3" loCatId="" qsTypeId="urn:microsoft.com/office/officeart/2005/8/quickstyle/simple4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4174B482-D549-C74C-AF7F-8F6652B380A5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/>
            <a:t>Contents 1</a:t>
          </a:r>
        </a:p>
      </dgm:t>
    </dgm:pt>
    <dgm:pt modelId="{03A011CA-8360-324E-8301-B02B5807694E}" type="parTrans" cxnId="{1D3BB2C1-7B95-0B43-A93C-EFE3A9AEBFF6}">
      <dgm:prSet/>
      <dgm:spPr/>
      <dgm:t>
        <a:bodyPr/>
        <a:lstStyle/>
        <a:p>
          <a:endParaRPr lang="en-US"/>
        </a:p>
      </dgm:t>
    </dgm:pt>
    <dgm:pt modelId="{602C52DE-D57B-8F47-BC7D-8426181D8220}" type="sibTrans" cxnId="{1D3BB2C1-7B95-0B43-A93C-EFE3A9AEBFF6}">
      <dgm:prSet/>
      <dgm:spPr/>
      <dgm:t>
        <a:bodyPr/>
        <a:lstStyle/>
        <a:p>
          <a:endParaRPr lang="en-US"/>
        </a:p>
      </dgm:t>
    </dgm:pt>
    <dgm:pt modelId="{6B253C25-B28B-6241-A54C-B6FA3EE1A7FC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/>
            <a:t>Contents 2</a:t>
          </a:r>
        </a:p>
      </dgm:t>
    </dgm:pt>
    <dgm:pt modelId="{543C4744-3969-D94B-926B-6B2B21908006}" type="parTrans" cxnId="{579A014E-2851-C043-9A47-0B9BCE40FACB}">
      <dgm:prSet/>
      <dgm:spPr/>
      <dgm:t>
        <a:bodyPr/>
        <a:lstStyle/>
        <a:p>
          <a:endParaRPr lang="en-US"/>
        </a:p>
      </dgm:t>
    </dgm:pt>
    <dgm:pt modelId="{56B1ADE6-BB4E-6843-AFD4-BA8120901227}" type="sibTrans" cxnId="{579A014E-2851-C043-9A47-0B9BCE40FACB}">
      <dgm:prSet/>
      <dgm:spPr/>
      <dgm:t>
        <a:bodyPr/>
        <a:lstStyle/>
        <a:p>
          <a:endParaRPr lang="en-US"/>
        </a:p>
      </dgm:t>
    </dgm:pt>
    <dgm:pt modelId="{0CAA3FBA-21D2-2D4F-8F3E-85B613FD3B2B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FA4129EA-059E-584D-8BB6-AA8CB564293A}" type="parTrans" cxnId="{67A87C37-EDA3-8D48-A2FB-1C793F63C385}">
      <dgm:prSet/>
      <dgm:spPr/>
      <dgm:t>
        <a:bodyPr/>
        <a:lstStyle/>
        <a:p>
          <a:endParaRPr lang="en-US"/>
        </a:p>
      </dgm:t>
    </dgm:pt>
    <dgm:pt modelId="{916CB386-E994-5B4E-B8AA-4BCF40C27023}" type="sibTrans" cxnId="{67A87C37-EDA3-8D48-A2FB-1C793F63C385}">
      <dgm:prSet/>
      <dgm:spPr/>
      <dgm:t>
        <a:bodyPr/>
        <a:lstStyle/>
        <a:p>
          <a:endParaRPr lang="en-US"/>
        </a:p>
      </dgm:t>
    </dgm:pt>
    <dgm:pt modelId="{062A8D1F-3021-204B-9DF3-B3AA7860333A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02A8EBC2-3285-8840-9754-6A613F4C1A5C}" type="parTrans" cxnId="{432CEEDF-7B55-AC4F-8AEE-0EDDBC64E540}">
      <dgm:prSet/>
      <dgm:spPr/>
      <dgm:t>
        <a:bodyPr/>
        <a:lstStyle/>
        <a:p>
          <a:endParaRPr lang="en-US"/>
        </a:p>
      </dgm:t>
    </dgm:pt>
    <dgm:pt modelId="{381CCF32-CF93-5044-8C1B-AECD8B45884F}" type="sibTrans" cxnId="{432CEEDF-7B55-AC4F-8AEE-0EDDBC64E540}">
      <dgm:prSet/>
      <dgm:spPr/>
      <dgm:t>
        <a:bodyPr/>
        <a:lstStyle/>
        <a:p>
          <a:endParaRPr lang="en-US"/>
        </a:p>
      </dgm:t>
    </dgm:pt>
    <dgm:pt modelId="{A136EB0B-CFB0-B743-BE0F-3DC1E61F4293}" type="pres">
      <dgm:prSet presAssocID="{29070507-1215-EF4C-9440-1AC53629C7D9}" presName="linearFlow" presStyleCnt="0">
        <dgm:presLayoutVars>
          <dgm:dir/>
          <dgm:resizeHandles val="exact"/>
        </dgm:presLayoutVars>
      </dgm:prSet>
      <dgm:spPr/>
    </dgm:pt>
    <dgm:pt modelId="{EEA15054-29D1-894D-A1CE-31BBDC6533D7}" type="pres">
      <dgm:prSet presAssocID="{4174B482-D549-C74C-AF7F-8F6652B380A5}" presName="composite" presStyleCnt="0"/>
      <dgm:spPr/>
    </dgm:pt>
    <dgm:pt modelId="{86904AA6-D839-8242-A56B-C35ABB0565B9}" type="pres">
      <dgm:prSet presAssocID="{4174B482-D549-C74C-AF7F-8F6652B380A5}" presName="imgShp" presStyleLbl="fgImgPlace1" presStyleIdx="0" presStyleCnt="4"/>
      <dgm:spPr>
        <a:solidFill>
          <a:schemeClr val="bg1">
            <a:lumMod val="85000"/>
          </a:schemeClr>
        </a:solidFill>
      </dgm:spPr>
    </dgm:pt>
    <dgm:pt modelId="{943CEDEF-6B06-7049-A817-71C26258C0F0}" type="pres">
      <dgm:prSet presAssocID="{4174B482-D549-C74C-AF7F-8F6652B380A5}" presName="txShp" presStyleLbl="node1" presStyleIdx="0" presStyleCnt="4" custLinFactNeighborX="14797" custLinFactNeighborY="1751">
        <dgm:presLayoutVars>
          <dgm:bulletEnabled val="1"/>
        </dgm:presLayoutVars>
      </dgm:prSet>
      <dgm:spPr>
        <a:prstGeom prst="roundRect">
          <a:avLst/>
        </a:prstGeom>
      </dgm:spPr>
    </dgm:pt>
    <dgm:pt modelId="{A8401594-371B-B34F-B347-2456CAC85B3E}" type="pres">
      <dgm:prSet presAssocID="{602C52DE-D57B-8F47-BC7D-8426181D8220}" presName="spacing" presStyleCnt="0"/>
      <dgm:spPr/>
    </dgm:pt>
    <dgm:pt modelId="{36BA966A-A03A-5C42-89C8-B874D772DC68}" type="pres">
      <dgm:prSet presAssocID="{6B253C25-B28B-6241-A54C-B6FA3EE1A7FC}" presName="composite" presStyleCnt="0"/>
      <dgm:spPr/>
    </dgm:pt>
    <dgm:pt modelId="{9B2A3315-C74E-554F-A261-8D91CCE8C820}" type="pres">
      <dgm:prSet presAssocID="{6B253C25-B28B-6241-A54C-B6FA3EE1A7FC}" presName="imgShp" presStyleLbl="fgImgPlace1" presStyleIdx="1" presStyleCnt="4" custLinFactNeighborY="-4770"/>
      <dgm:spPr>
        <a:solidFill>
          <a:schemeClr val="bg1">
            <a:lumMod val="85000"/>
          </a:schemeClr>
        </a:solidFill>
      </dgm:spPr>
    </dgm:pt>
    <dgm:pt modelId="{51BBA280-7E4E-E84A-94EE-AAC4E2DBF6C4}" type="pres">
      <dgm:prSet presAssocID="{6B253C25-B28B-6241-A54C-B6FA3EE1A7FC}" presName="txShp" presStyleLbl="node1" presStyleIdx="1" presStyleCnt="4" custLinFactNeighborX="14797" custLinFactNeighborY="1751">
        <dgm:presLayoutVars>
          <dgm:bulletEnabled val="1"/>
        </dgm:presLayoutVars>
      </dgm:prSet>
      <dgm:spPr>
        <a:prstGeom prst="roundRect">
          <a:avLst/>
        </a:prstGeom>
      </dgm:spPr>
    </dgm:pt>
    <dgm:pt modelId="{51F231C0-5219-9D4D-B0C6-23D598224B97}" type="pres">
      <dgm:prSet presAssocID="{56B1ADE6-BB4E-6843-AFD4-BA8120901227}" presName="spacing" presStyleCnt="0"/>
      <dgm:spPr/>
    </dgm:pt>
    <dgm:pt modelId="{EE5DE2E5-7B33-0E4E-A648-4BEDF4DD4AA4}" type="pres">
      <dgm:prSet presAssocID="{0CAA3FBA-21D2-2D4F-8F3E-85B613FD3B2B}" presName="composite" presStyleCnt="0"/>
      <dgm:spPr/>
    </dgm:pt>
    <dgm:pt modelId="{D85261D2-3C0B-274B-806F-C4917386A75E}" type="pres">
      <dgm:prSet presAssocID="{0CAA3FBA-21D2-2D4F-8F3E-85B613FD3B2B}" presName="imgShp" presStyleLbl="fgImgPlace1" presStyleIdx="2" presStyleCnt="4"/>
      <dgm:spPr>
        <a:solidFill>
          <a:schemeClr val="bg1">
            <a:lumMod val="85000"/>
          </a:schemeClr>
        </a:solidFill>
      </dgm:spPr>
    </dgm:pt>
    <dgm:pt modelId="{EC7B37AA-4A45-8A43-8E0E-61F86504347E}" type="pres">
      <dgm:prSet presAssocID="{0CAA3FBA-21D2-2D4F-8F3E-85B613FD3B2B}" presName="txShp" presStyleLbl="node1" presStyleIdx="2" presStyleCnt="4" custLinFactNeighborX="15122" custLinFactNeighborY="-2385">
        <dgm:presLayoutVars>
          <dgm:bulletEnabled val="1"/>
        </dgm:presLayoutVars>
      </dgm:prSet>
      <dgm:spPr>
        <a:prstGeom prst="roundRect">
          <a:avLst/>
        </a:prstGeom>
      </dgm:spPr>
    </dgm:pt>
    <dgm:pt modelId="{330D232F-029B-2B45-A6B1-44C1860E1972}" type="pres">
      <dgm:prSet presAssocID="{916CB386-E994-5B4E-B8AA-4BCF40C27023}" presName="spacing" presStyleCnt="0"/>
      <dgm:spPr/>
    </dgm:pt>
    <dgm:pt modelId="{24831D61-3B61-914C-B7CC-7D8D8ED9642D}" type="pres">
      <dgm:prSet presAssocID="{062A8D1F-3021-204B-9DF3-B3AA7860333A}" presName="composite" presStyleCnt="0"/>
      <dgm:spPr/>
    </dgm:pt>
    <dgm:pt modelId="{F248274C-D86B-E049-ABB5-132DE6901FD4}" type="pres">
      <dgm:prSet presAssocID="{062A8D1F-3021-204B-9DF3-B3AA7860333A}" presName="imgShp" presStyleLbl="fgImgPlace1" presStyleIdx="3" presStyleCnt="4"/>
      <dgm:spPr>
        <a:solidFill>
          <a:schemeClr val="bg1">
            <a:lumMod val="85000"/>
          </a:schemeClr>
        </a:solidFill>
      </dgm:spPr>
    </dgm:pt>
    <dgm:pt modelId="{10DEB2AC-E8F8-7741-9A0C-EE06DCC7E021}" type="pres">
      <dgm:prSet presAssocID="{062A8D1F-3021-204B-9DF3-B3AA7860333A}" presName="txShp" presStyleLbl="node1" presStyleIdx="3" presStyleCnt="4" custLinFactNeighborX="15121" custLinFactNeighborY="261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0972A80D-2B23-6E45-BD60-D5FB43174D9C}" type="presOf" srcId="{062A8D1F-3021-204B-9DF3-B3AA7860333A}" destId="{10DEB2AC-E8F8-7741-9A0C-EE06DCC7E021}" srcOrd="0" destOrd="0" presId="urn:microsoft.com/office/officeart/2005/8/layout/vList3"/>
    <dgm:cxn modelId="{64204429-6289-3D4B-A4DE-5537FEDDEFC5}" type="presOf" srcId="{6B253C25-B28B-6241-A54C-B6FA3EE1A7FC}" destId="{51BBA280-7E4E-E84A-94EE-AAC4E2DBF6C4}" srcOrd="0" destOrd="0" presId="urn:microsoft.com/office/officeart/2005/8/layout/vList3"/>
    <dgm:cxn modelId="{F0ED9C31-9CA3-DC4B-B4FB-D10568B1BF01}" type="presOf" srcId="{29070507-1215-EF4C-9440-1AC53629C7D9}" destId="{A136EB0B-CFB0-B743-BE0F-3DC1E61F4293}" srcOrd="0" destOrd="0" presId="urn:microsoft.com/office/officeart/2005/8/layout/vList3"/>
    <dgm:cxn modelId="{67A87C37-EDA3-8D48-A2FB-1C793F63C385}" srcId="{29070507-1215-EF4C-9440-1AC53629C7D9}" destId="{0CAA3FBA-21D2-2D4F-8F3E-85B613FD3B2B}" srcOrd="2" destOrd="0" parTransId="{FA4129EA-059E-584D-8BB6-AA8CB564293A}" sibTransId="{916CB386-E994-5B4E-B8AA-4BCF40C27023}"/>
    <dgm:cxn modelId="{579A014E-2851-C043-9A47-0B9BCE40FACB}" srcId="{29070507-1215-EF4C-9440-1AC53629C7D9}" destId="{6B253C25-B28B-6241-A54C-B6FA3EE1A7FC}" srcOrd="1" destOrd="0" parTransId="{543C4744-3969-D94B-926B-6B2B21908006}" sibTransId="{56B1ADE6-BB4E-6843-AFD4-BA8120901227}"/>
    <dgm:cxn modelId="{5FAB8C6F-B1C1-0448-90F4-3E9C863133B6}" type="presOf" srcId="{0CAA3FBA-21D2-2D4F-8F3E-85B613FD3B2B}" destId="{EC7B37AA-4A45-8A43-8E0E-61F86504347E}" srcOrd="0" destOrd="0" presId="urn:microsoft.com/office/officeart/2005/8/layout/vList3"/>
    <dgm:cxn modelId="{10EEC696-B9A2-304F-8D86-0B390B8C2397}" type="presOf" srcId="{4174B482-D549-C74C-AF7F-8F6652B380A5}" destId="{943CEDEF-6B06-7049-A817-71C26258C0F0}" srcOrd="0" destOrd="0" presId="urn:microsoft.com/office/officeart/2005/8/layout/vList3"/>
    <dgm:cxn modelId="{1D3BB2C1-7B95-0B43-A93C-EFE3A9AEBFF6}" srcId="{29070507-1215-EF4C-9440-1AC53629C7D9}" destId="{4174B482-D549-C74C-AF7F-8F6652B380A5}" srcOrd="0" destOrd="0" parTransId="{03A011CA-8360-324E-8301-B02B5807694E}" sibTransId="{602C52DE-D57B-8F47-BC7D-8426181D8220}"/>
    <dgm:cxn modelId="{432CEEDF-7B55-AC4F-8AEE-0EDDBC64E540}" srcId="{29070507-1215-EF4C-9440-1AC53629C7D9}" destId="{062A8D1F-3021-204B-9DF3-B3AA7860333A}" srcOrd="3" destOrd="0" parTransId="{02A8EBC2-3285-8840-9754-6A613F4C1A5C}" sibTransId="{381CCF32-CF93-5044-8C1B-AECD8B45884F}"/>
    <dgm:cxn modelId="{FEC11954-FB8C-F846-BF37-EECEDF9231E6}" type="presParOf" srcId="{A136EB0B-CFB0-B743-BE0F-3DC1E61F4293}" destId="{EEA15054-29D1-894D-A1CE-31BBDC6533D7}" srcOrd="0" destOrd="0" presId="urn:microsoft.com/office/officeart/2005/8/layout/vList3"/>
    <dgm:cxn modelId="{159763DC-991B-AD41-AF83-398E2B2FBF39}" type="presParOf" srcId="{EEA15054-29D1-894D-A1CE-31BBDC6533D7}" destId="{86904AA6-D839-8242-A56B-C35ABB0565B9}" srcOrd="0" destOrd="0" presId="urn:microsoft.com/office/officeart/2005/8/layout/vList3"/>
    <dgm:cxn modelId="{3B7A9E29-DE61-9749-AADF-B734FEA9151C}" type="presParOf" srcId="{EEA15054-29D1-894D-A1CE-31BBDC6533D7}" destId="{943CEDEF-6B06-7049-A817-71C26258C0F0}" srcOrd="1" destOrd="0" presId="urn:microsoft.com/office/officeart/2005/8/layout/vList3"/>
    <dgm:cxn modelId="{4FB0F3DD-3945-114C-B8A5-0BFB9297279A}" type="presParOf" srcId="{A136EB0B-CFB0-B743-BE0F-3DC1E61F4293}" destId="{A8401594-371B-B34F-B347-2456CAC85B3E}" srcOrd="1" destOrd="0" presId="urn:microsoft.com/office/officeart/2005/8/layout/vList3"/>
    <dgm:cxn modelId="{1E0FD5CB-8CE2-874A-8E44-52B1E809988F}" type="presParOf" srcId="{A136EB0B-CFB0-B743-BE0F-3DC1E61F4293}" destId="{36BA966A-A03A-5C42-89C8-B874D772DC68}" srcOrd="2" destOrd="0" presId="urn:microsoft.com/office/officeart/2005/8/layout/vList3"/>
    <dgm:cxn modelId="{D8C7A335-96E4-AD48-A895-DC2DB71D4DD1}" type="presParOf" srcId="{36BA966A-A03A-5C42-89C8-B874D772DC68}" destId="{9B2A3315-C74E-554F-A261-8D91CCE8C820}" srcOrd="0" destOrd="0" presId="urn:microsoft.com/office/officeart/2005/8/layout/vList3"/>
    <dgm:cxn modelId="{54B0D239-F254-B644-8A10-9291E40CC42C}" type="presParOf" srcId="{36BA966A-A03A-5C42-89C8-B874D772DC68}" destId="{51BBA280-7E4E-E84A-94EE-AAC4E2DBF6C4}" srcOrd="1" destOrd="0" presId="urn:microsoft.com/office/officeart/2005/8/layout/vList3"/>
    <dgm:cxn modelId="{13E1CB04-2E05-8947-AAA1-A351D7649916}" type="presParOf" srcId="{A136EB0B-CFB0-B743-BE0F-3DC1E61F4293}" destId="{51F231C0-5219-9D4D-B0C6-23D598224B97}" srcOrd="3" destOrd="0" presId="urn:microsoft.com/office/officeart/2005/8/layout/vList3"/>
    <dgm:cxn modelId="{DA43735A-BA4E-3C42-A62D-4015448C8589}" type="presParOf" srcId="{A136EB0B-CFB0-B743-BE0F-3DC1E61F4293}" destId="{EE5DE2E5-7B33-0E4E-A648-4BEDF4DD4AA4}" srcOrd="4" destOrd="0" presId="urn:microsoft.com/office/officeart/2005/8/layout/vList3"/>
    <dgm:cxn modelId="{C9334476-279E-6D40-A987-6733DA38DDE6}" type="presParOf" srcId="{EE5DE2E5-7B33-0E4E-A648-4BEDF4DD4AA4}" destId="{D85261D2-3C0B-274B-806F-C4917386A75E}" srcOrd="0" destOrd="0" presId="urn:microsoft.com/office/officeart/2005/8/layout/vList3"/>
    <dgm:cxn modelId="{F3A6F3B6-3678-B847-BD0C-2471EF677613}" type="presParOf" srcId="{EE5DE2E5-7B33-0E4E-A648-4BEDF4DD4AA4}" destId="{EC7B37AA-4A45-8A43-8E0E-61F86504347E}" srcOrd="1" destOrd="0" presId="urn:microsoft.com/office/officeart/2005/8/layout/vList3"/>
    <dgm:cxn modelId="{8A9643F5-EE9D-5D46-BDA7-A015CE36A979}" type="presParOf" srcId="{A136EB0B-CFB0-B743-BE0F-3DC1E61F4293}" destId="{330D232F-029B-2B45-A6B1-44C1860E1972}" srcOrd="5" destOrd="0" presId="urn:microsoft.com/office/officeart/2005/8/layout/vList3"/>
    <dgm:cxn modelId="{DEFB0838-55C7-5B42-8447-A2BA7FE93F03}" type="presParOf" srcId="{A136EB0B-CFB0-B743-BE0F-3DC1E61F4293}" destId="{24831D61-3B61-914C-B7CC-7D8D8ED9642D}" srcOrd="6" destOrd="0" presId="urn:microsoft.com/office/officeart/2005/8/layout/vList3"/>
    <dgm:cxn modelId="{0B013EBF-9C15-8544-ADCD-1618A90DD098}" type="presParOf" srcId="{24831D61-3B61-914C-B7CC-7D8D8ED9642D}" destId="{F248274C-D86B-E049-ABB5-132DE6901FD4}" srcOrd="0" destOrd="0" presId="urn:microsoft.com/office/officeart/2005/8/layout/vList3"/>
    <dgm:cxn modelId="{A9EA1A26-1AD3-DE43-A068-095AA6D318D8}" type="presParOf" srcId="{24831D61-3B61-914C-B7CC-7D8D8ED9642D}" destId="{10DEB2AC-E8F8-7741-9A0C-EE06DCC7E02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3CEDEF-6B06-7049-A817-71C26258C0F0}">
      <dsp:nvSpPr>
        <dsp:cNvPr id="0" name=""/>
        <dsp:cNvSpPr/>
      </dsp:nvSpPr>
      <dsp:spPr>
        <a:xfrm rot="10800000">
          <a:off x="1202508" y="11035"/>
          <a:ext cx="2666241" cy="545652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617" tIns="83820" rIns="156464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Contents 1</a:t>
          </a:r>
        </a:p>
      </dsp:txBody>
      <dsp:txXfrm rot="10800000">
        <a:off x="1229145" y="37672"/>
        <a:ext cx="2612967" cy="492378"/>
      </dsp:txXfrm>
    </dsp:sp>
    <dsp:sp modelId="{86904AA6-D839-8242-A56B-C35ABB0565B9}">
      <dsp:nvSpPr>
        <dsp:cNvPr id="0" name=""/>
        <dsp:cNvSpPr/>
      </dsp:nvSpPr>
      <dsp:spPr>
        <a:xfrm>
          <a:off x="535158" y="1481"/>
          <a:ext cx="545652" cy="545652"/>
        </a:xfrm>
        <a:prstGeom prst="ellipse">
          <a:avLst/>
        </a:prstGeom>
        <a:solidFill>
          <a:schemeClr val="bg1">
            <a:lumMod val="8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1BBA280-7E4E-E84A-94EE-AAC4E2DBF6C4}">
      <dsp:nvSpPr>
        <dsp:cNvPr id="0" name=""/>
        <dsp:cNvSpPr/>
      </dsp:nvSpPr>
      <dsp:spPr>
        <a:xfrm rot="10800000">
          <a:off x="1202508" y="719569"/>
          <a:ext cx="2666241" cy="545652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617" tIns="83820" rIns="156464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Contents 2</a:t>
          </a:r>
        </a:p>
      </dsp:txBody>
      <dsp:txXfrm rot="10800000">
        <a:off x="1229145" y="746206"/>
        <a:ext cx="2612967" cy="492378"/>
      </dsp:txXfrm>
    </dsp:sp>
    <dsp:sp modelId="{9B2A3315-C74E-554F-A261-8D91CCE8C820}">
      <dsp:nvSpPr>
        <dsp:cNvPr id="0" name=""/>
        <dsp:cNvSpPr/>
      </dsp:nvSpPr>
      <dsp:spPr>
        <a:xfrm>
          <a:off x="535158" y="683987"/>
          <a:ext cx="545652" cy="545652"/>
        </a:xfrm>
        <a:prstGeom prst="ellipse">
          <a:avLst/>
        </a:prstGeom>
        <a:solidFill>
          <a:schemeClr val="bg1">
            <a:lumMod val="8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C7B37AA-4A45-8A43-8E0E-61F86504347E}">
      <dsp:nvSpPr>
        <dsp:cNvPr id="0" name=""/>
        <dsp:cNvSpPr/>
      </dsp:nvSpPr>
      <dsp:spPr>
        <a:xfrm rot="10800000">
          <a:off x="1211174" y="1405534"/>
          <a:ext cx="2666241" cy="545652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617" tIns="83820" rIns="156464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1237811" y="1432171"/>
        <a:ext cx="2612967" cy="492378"/>
      </dsp:txXfrm>
    </dsp:sp>
    <dsp:sp modelId="{D85261D2-3C0B-274B-806F-C4917386A75E}">
      <dsp:nvSpPr>
        <dsp:cNvPr id="0" name=""/>
        <dsp:cNvSpPr/>
      </dsp:nvSpPr>
      <dsp:spPr>
        <a:xfrm>
          <a:off x="535158" y="1418548"/>
          <a:ext cx="545652" cy="545652"/>
        </a:xfrm>
        <a:prstGeom prst="ellipse">
          <a:avLst/>
        </a:prstGeom>
        <a:solidFill>
          <a:schemeClr val="bg1">
            <a:lumMod val="8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0DEB2AC-E8F8-7741-9A0C-EE06DCC7E021}">
      <dsp:nvSpPr>
        <dsp:cNvPr id="0" name=""/>
        <dsp:cNvSpPr/>
      </dsp:nvSpPr>
      <dsp:spPr>
        <a:xfrm rot="10800000">
          <a:off x="1211147" y="2128506"/>
          <a:ext cx="2666241" cy="545652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617" tIns="83820" rIns="156464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 rot="10800000">
        <a:off x="1237784" y="2155143"/>
        <a:ext cx="2612967" cy="492378"/>
      </dsp:txXfrm>
    </dsp:sp>
    <dsp:sp modelId="{F248274C-D86B-E049-ABB5-132DE6901FD4}">
      <dsp:nvSpPr>
        <dsp:cNvPr id="0" name=""/>
        <dsp:cNvSpPr/>
      </dsp:nvSpPr>
      <dsp:spPr>
        <a:xfrm>
          <a:off x="535158" y="2127082"/>
          <a:ext cx="545652" cy="545652"/>
        </a:xfrm>
        <a:prstGeom prst="ellipse">
          <a:avLst/>
        </a:prstGeom>
        <a:solidFill>
          <a:schemeClr val="bg1">
            <a:lumMod val="8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C50188-D15F-441D-9EDC-88902166D25F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F91C1E-61F4-4A79-83AD-D5F432189E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6140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91C1E-61F4-4A79-83AD-D5F432189E8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482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91C1E-61F4-4A79-83AD-D5F432189E8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046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image" Target="../media/image6.png"/><Relationship Id="rId7" Type="http://schemas.openxmlformats.org/officeDocument/2006/relationships/image" Target="../media/image3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2858008"/>
            <a:ext cx="6400800" cy="10080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9" name="Content Placeholder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15315"/>
            <a:ext cx="810154" cy="121818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63916"/>
            <a:ext cx="1219200" cy="1220217"/>
          </a:xfrm>
          <a:prstGeom prst="rect">
            <a:avLst/>
          </a:prstGeom>
        </p:spPr>
      </p:pic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686136" y="4010421"/>
            <a:ext cx="5619328" cy="647675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Presenter Name 1, Presenter Name 2</a:t>
            </a:r>
            <a:endParaRPr lang="en-GB"/>
          </a:p>
        </p:txBody>
      </p:sp>
      <p:sp>
        <p:nvSpPr>
          <p:cNvPr id="4" name="Rectangle 3"/>
          <p:cNvSpPr/>
          <p:nvPr userDrawn="1"/>
        </p:nvSpPr>
        <p:spPr>
          <a:xfrm>
            <a:off x="0" y="-17253"/>
            <a:ext cx="9144000" cy="68752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 rotWithShape="1">
          <a:blip r:embed="rId4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20"/>
          <a:stretch/>
        </p:blipFill>
        <p:spPr>
          <a:xfrm>
            <a:off x="-63153" y="1052736"/>
            <a:ext cx="9240957" cy="5785752"/>
          </a:xfrm>
          <a:prstGeom prst="rect">
            <a:avLst/>
          </a:prstGeom>
        </p:spPr>
      </p:pic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2232025" y="5229225"/>
            <a:ext cx="4679950" cy="360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/>
              <a:t>DD Month YYYY</a:t>
            </a:r>
            <a:endParaRPr lang="en-GB"/>
          </a:p>
        </p:txBody>
      </p:sp>
      <p:sp>
        <p:nvSpPr>
          <p:cNvPr id="18" name="Teardrop 17"/>
          <p:cNvSpPr/>
          <p:nvPr userDrawn="1"/>
        </p:nvSpPr>
        <p:spPr>
          <a:xfrm rot="8114620">
            <a:off x="8079967" y="419019"/>
            <a:ext cx="1097074" cy="1075175"/>
          </a:xfrm>
          <a:prstGeom prst="teardrop">
            <a:avLst>
              <a:gd name="adj" fmla="val 7895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64" y="259999"/>
            <a:ext cx="823632" cy="1199482"/>
          </a:xfrm>
          <a:prstGeom prst="rect">
            <a:avLst/>
          </a:prstGeom>
        </p:spPr>
      </p:pic>
      <p:sp>
        <p:nvSpPr>
          <p:cNvPr id="17" name="Rounded Rectangle 16"/>
          <p:cNvSpPr/>
          <p:nvPr userDrawn="1"/>
        </p:nvSpPr>
        <p:spPr>
          <a:xfrm>
            <a:off x="5613166" y="970709"/>
            <a:ext cx="2343210" cy="54195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326939"/>
            <a:ext cx="2487226" cy="1287540"/>
          </a:xfrm>
          <a:prstGeom prst="rect">
            <a:avLst/>
          </a:prstGeom>
        </p:spPr>
      </p:pic>
      <p:sp>
        <p:nvSpPr>
          <p:cNvPr id="6" name="Oval 5"/>
          <p:cNvSpPr/>
          <p:nvPr userDrawn="1"/>
        </p:nvSpPr>
        <p:spPr>
          <a:xfrm>
            <a:off x="1259632" y="260648"/>
            <a:ext cx="1707150" cy="17108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720" y="260648"/>
            <a:ext cx="1679104" cy="1679104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-36512" y="692696"/>
            <a:ext cx="1140342" cy="12296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957" y="116632"/>
            <a:ext cx="1278688" cy="1739333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1548676" y="6384264"/>
            <a:ext cx="6156176" cy="595212"/>
          </a:xfrm>
        </p:spPr>
        <p:txBody>
          <a:bodyPr wrap="square" anchor="t" anchorCtr="1">
            <a:noAutofit/>
          </a:bodyPr>
          <a:lstStyle>
            <a:lvl1pPr marL="342900" marR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100" b="0" i="1" smtClean="0">
                <a:solidFill>
                  <a:schemeClr val="bg1"/>
                </a:solidFill>
                <a:effectLst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i="0" dirty="0">
                <a:solidFill>
                  <a:srgbClr val="222222"/>
                </a:solidFill>
                <a:effectLst/>
                <a:latin typeface="arial" charset="0"/>
              </a:rPr>
              <a:t>The EIRSAT-1 project is carried out with the support of the Education Office of the European Space Agency, under the educational Fly your Satellite! </a:t>
            </a:r>
            <a:r>
              <a:rPr lang="en-US" b="1" i="0" dirty="0" err="1">
                <a:solidFill>
                  <a:srgbClr val="222222"/>
                </a:solidFill>
                <a:effectLst/>
                <a:latin typeface="arial" charset="0"/>
              </a:rPr>
              <a:t>Programme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652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0" y="6356350"/>
            <a:ext cx="9144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7" name="Oval 6"/>
          <p:cNvSpPr/>
          <p:nvPr userDrawn="1"/>
        </p:nvSpPr>
        <p:spPr>
          <a:xfrm>
            <a:off x="6197462" y="2434483"/>
            <a:ext cx="968703" cy="9771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99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96752"/>
            <a:ext cx="4038600" cy="4929411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96752"/>
            <a:ext cx="4038600" cy="4929411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0" y="6356350"/>
            <a:ext cx="9144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7596336" y="6356350"/>
            <a:ext cx="144016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030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0" y="6356350"/>
            <a:ext cx="9144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1854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0" y="6356350"/>
            <a:ext cx="9144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9177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" t="33372" r="-366" b="-10818"/>
          <a:stretch/>
        </p:blipFill>
        <p:spPr>
          <a:xfrm>
            <a:off x="-13449" y="1484784"/>
            <a:ext cx="9240957" cy="5353704"/>
          </a:xfrm>
          <a:prstGeom prst="rect">
            <a:avLst/>
          </a:prstGeom>
        </p:spPr>
      </p:pic>
      <p:sp>
        <p:nvSpPr>
          <p:cNvPr id="6" name="Snip Single Corner Rectangle 5"/>
          <p:cNvSpPr/>
          <p:nvPr userDrawn="1"/>
        </p:nvSpPr>
        <p:spPr>
          <a:xfrm>
            <a:off x="-1" y="1484784"/>
            <a:ext cx="7382435" cy="4566391"/>
          </a:xfrm>
          <a:custGeom>
            <a:avLst/>
            <a:gdLst>
              <a:gd name="connsiteX0" fmla="*/ 0 w 10327341"/>
              <a:gd name="connsiteY0" fmla="*/ 0 h 5432612"/>
              <a:gd name="connsiteX1" fmla="*/ 7611035 w 10327341"/>
              <a:gd name="connsiteY1" fmla="*/ 0 h 5432612"/>
              <a:gd name="connsiteX2" fmla="*/ 10327341 w 10327341"/>
              <a:gd name="connsiteY2" fmla="*/ 2716306 h 5432612"/>
              <a:gd name="connsiteX3" fmla="*/ 10327341 w 10327341"/>
              <a:gd name="connsiteY3" fmla="*/ 5432612 h 5432612"/>
              <a:gd name="connsiteX4" fmla="*/ 0 w 10327341"/>
              <a:gd name="connsiteY4" fmla="*/ 5432612 h 5432612"/>
              <a:gd name="connsiteX5" fmla="*/ 0 w 10327341"/>
              <a:gd name="connsiteY5" fmla="*/ 0 h 5432612"/>
              <a:gd name="connsiteX0" fmla="*/ 0 w 10394576"/>
              <a:gd name="connsiteY0" fmla="*/ 0 h 5607424"/>
              <a:gd name="connsiteX1" fmla="*/ 7611035 w 10394576"/>
              <a:gd name="connsiteY1" fmla="*/ 0 h 5607424"/>
              <a:gd name="connsiteX2" fmla="*/ 10394576 w 10394576"/>
              <a:gd name="connsiteY2" fmla="*/ 5607424 h 5607424"/>
              <a:gd name="connsiteX3" fmla="*/ 10327341 w 10394576"/>
              <a:gd name="connsiteY3" fmla="*/ 5432612 h 5607424"/>
              <a:gd name="connsiteX4" fmla="*/ 0 w 10394576"/>
              <a:gd name="connsiteY4" fmla="*/ 5432612 h 5607424"/>
              <a:gd name="connsiteX5" fmla="*/ 0 w 10394576"/>
              <a:gd name="connsiteY5" fmla="*/ 0 h 5607424"/>
              <a:gd name="connsiteX0" fmla="*/ 0 w 10327341"/>
              <a:gd name="connsiteY0" fmla="*/ 0 h 5461143"/>
              <a:gd name="connsiteX1" fmla="*/ 7611035 w 10327341"/>
              <a:gd name="connsiteY1" fmla="*/ 0 h 5461143"/>
              <a:gd name="connsiteX2" fmla="*/ 10295010 w 10327341"/>
              <a:gd name="connsiteY2" fmla="*/ 5461143 h 5461143"/>
              <a:gd name="connsiteX3" fmla="*/ 10327341 w 10327341"/>
              <a:gd name="connsiteY3" fmla="*/ 5432612 h 5461143"/>
              <a:gd name="connsiteX4" fmla="*/ 0 w 10327341"/>
              <a:gd name="connsiteY4" fmla="*/ 5432612 h 5461143"/>
              <a:gd name="connsiteX5" fmla="*/ 0 w 10327341"/>
              <a:gd name="connsiteY5" fmla="*/ 0 h 5461143"/>
              <a:gd name="connsiteX0" fmla="*/ 0 w 10327341"/>
              <a:gd name="connsiteY0" fmla="*/ 0 h 5461143"/>
              <a:gd name="connsiteX1" fmla="*/ 6396345 w 10327341"/>
              <a:gd name="connsiteY1" fmla="*/ 0 h 5461143"/>
              <a:gd name="connsiteX2" fmla="*/ 10295010 w 10327341"/>
              <a:gd name="connsiteY2" fmla="*/ 5461143 h 5461143"/>
              <a:gd name="connsiteX3" fmla="*/ 10327341 w 10327341"/>
              <a:gd name="connsiteY3" fmla="*/ 5432612 h 5461143"/>
              <a:gd name="connsiteX4" fmla="*/ 0 w 10327341"/>
              <a:gd name="connsiteY4" fmla="*/ 5432612 h 5461143"/>
              <a:gd name="connsiteX5" fmla="*/ 0 w 10327341"/>
              <a:gd name="connsiteY5" fmla="*/ 0 h 5461143"/>
              <a:gd name="connsiteX0" fmla="*/ 0 w 10864992"/>
              <a:gd name="connsiteY0" fmla="*/ 0 h 5461143"/>
              <a:gd name="connsiteX1" fmla="*/ 6396345 w 10864992"/>
              <a:gd name="connsiteY1" fmla="*/ 0 h 5461143"/>
              <a:gd name="connsiteX2" fmla="*/ 10295010 w 10864992"/>
              <a:gd name="connsiteY2" fmla="*/ 5461143 h 5461143"/>
              <a:gd name="connsiteX3" fmla="*/ 10864992 w 10864992"/>
              <a:gd name="connsiteY3" fmla="*/ 5444802 h 5461143"/>
              <a:gd name="connsiteX4" fmla="*/ 0 w 10864992"/>
              <a:gd name="connsiteY4" fmla="*/ 5432612 h 5461143"/>
              <a:gd name="connsiteX5" fmla="*/ 0 w 10864992"/>
              <a:gd name="connsiteY5" fmla="*/ 0 h 5461143"/>
              <a:gd name="connsiteX0" fmla="*/ 0 w 10932225"/>
              <a:gd name="connsiteY0" fmla="*/ 0 h 5485523"/>
              <a:gd name="connsiteX1" fmla="*/ 6396345 w 10932225"/>
              <a:gd name="connsiteY1" fmla="*/ 0 h 5485523"/>
              <a:gd name="connsiteX2" fmla="*/ 10932225 w 10932225"/>
              <a:gd name="connsiteY2" fmla="*/ 5485523 h 5485523"/>
              <a:gd name="connsiteX3" fmla="*/ 10864992 w 10932225"/>
              <a:gd name="connsiteY3" fmla="*/ 5444802 h 5485523"/>
              <a:gd name="connsiteX4" fmla="*/ 0 w 10932225"/>
              <a:gd name="connsiteY4" fmla="*/ 5432612 h 5485523"/>
              <a:gd name="connsiteX5" fmla="*/ 0 w 10932225"/>
              <a:gd name="connsiteY5" fmla="*/ 0 h 5485523"/>
              <a:gd name="connsiteX0" fmla="*/ 0 w 10932225"/>
              <a:gd name="connsiteY0" fmla="*/ 12190 h 5497713"/>
              <a:gd name="connsiteX1" fmla="*/ 5520174 w 10932225"/>
              <a:gd name="connsiteY1" fmla="*/ 0 h 5497713"/>
              <a:gd name="connsiteX2" fmla="*/ 10932225 w 10932225"/>
              <a:gd name="connsiteY2" fmla="*/ 5497713 h 5497713"/>
              <a:gd name="connsiteX3" fmla="*/ 10864992 w 10932225"/>
              <a:gd name="connsiteY3" fmla="*/ 5456992 h 5497713"/>
              <a:gd name="connsiteX4" fmla="*/ 0 w 10932225"/>
              <a:gd name="connsiteY4" fmla="*/ 5444802 h 5497713"/>
              <a:gd name="connsiteX5" fmla="*/ 0 w 10932225"/>
              <a:gd name="connsiteY5" fmla="*/ 12190 h 549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32225" h="5497713">
                <a:moveTo>
                  <a:pt x="0" y="12190"/>
                </a:moveTo>
                <a:lnTo>
                  <a:pt x="5520174" y="0"/>
                </a:lnTo>
                <a:lnTo>
                  <a:pt x="10932225" y="5497713"/>
                </a:lnTo>
                <a:lnTo>
                  <a:pt x="10864992" y="5456992"/>
                </a:lnTo>
                <a:lnTo>
                  <a:pt x="0" y="5444802"/>
                </a:lnTo>
                <a:lnTo>
                  <a:pt x="0" y="12190"/>
                </a:lnTo>
                <a:close/>
              </a:path>
            </a:pathLst>
          </a:custGeom>
          <a:solidFill>
            <a:srgbClr val="40BAD2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Diagram 6"/>
          <p:cNvGraphicFramePr/>
          <p:nvPr userDrawn="1">
            <p:extLst>
              <p:ext uri="{D42A27DB-BD31-4B8C-83A1-F6EECF244321}">
                <p14:modId xmlns:p14="http://schemas.microsoft.com/office/powerpoint/2010/main" val="1781143740"/>
              </p:ext>
            </p:extLst>
          </p:nvPr>
        </p:nvGraphicFramePr>
        <p:xfrm>
          <a:off x="-13449" y="2132856"/>
          <a:ext cx="4009385" cy="2674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Box 7"/>
          <p:cNvSpPr txBox="1"/>
          <p:nvPr userDrawn="1"/>
        </p:nvSpPr>
        <p:spPr>
          <a:xfrm>
            <a:off x="611560" y="2049457"/>
            <a:ext cx="37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1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611560" y="2782282"/>
            <a:ext cx="37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2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611560" y="3511738"/>
            <a:ext cx="37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3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611560" y="4233481"/>
            <a:ext cx="376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32959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75" b="-7329"/>
          <a:stretch/>
        </p:blipFill>
        <p:spPr>
          <a:xfrm>
            <a:off x="0" y="1495879"/>
            <a:ext cx="9240957" cy="4869160"/>
          </a:xfrm>
          <a:prstGeom prst="rect">
            <a:avLst/>
          </a:prstGeom>
        </p:spPr>
      </p:pic>
      <p:sp>
        <p:nvSpPr>
          <p:cNvPr id="7" name="Snip Single Corner Rectangle 5"/>
          <p:cNvSpPr/>
          <p:nvPr userDrawn="1"/>
        </p:nvSpPr>
        <p:spPr>
          <a:xfrm flipH="1">
            <a:off x="1773378" y="2636912"/>
            <a:ext cx="7467579" cy="2177551"/>
          </a:xfrm>
          <a:custGeom>
            <a:avLst/>
            <a:gdLst>
              <a:gd name="connsiteX0" fmla="*/ 0 w 10327341"/>
              <a:gd name="connsiteY0" fmla="*/ 0 h 5432612"/>
              <a:gd name="connsiteX1" fmla="*/ 7611035 w 10327341"/>
              <a:gd name="connsiteY1" fmla="*/ 0 h 5432612"/>
              <a:gd name="connsiteX2" fmla="*/ 10327341 w 10327341"/>
              <a:gd name="connsiteY2" fmla="*/ 2716306 h 5432612"/>
              <a:gd name="connsiteX3" fmla="*/ 10327341 w 10327341"/>
              <a:gd name="connsiteY3" fmla="*/ 5432612 h 5432612"/>
              <a:gd name="connsiteX4" fmla="*/ 0 w 10327341"/>
              <a:gd name="connsiteY4" fmla="*/ 5432612 h 5432612"/>
              <a:gd name="connsiteX5" fmla="*/ 0 w 10327341"/>
              <a:gd name="connsiteY5" fmla="*/ 0 h 5432612"/>
              <a:gd name="connsiteX0" fmla="*/ 0 w 10394576"/>
              <a:gd name="connsiteY0" fmla="*/ 0 h 5607424"/>
              <a:gd name="connsiteX1" fmla="*/ 7611035 w 10394576"/>
              <a:gd name="connsiteY1" fmla="*/ 0 h 5607424"/>
              <a:gd name="connsiteX2" fmla="*/ 10394576 w 10394576"/>
              <a:gd name="connsiteY2" fmla="*/ 5607424 h 5607424"/>
              <a:gd name="connsiteX3" fmla="*/ 10327341 w 10394576"/>
              <a:gd name="connsiteY3" fmla="*/ 5432612 h 5607424"/>
              <a:gd name="connsiteX4" fmla="*/ 0 w 10394576"/>
              <a:gd name="connsiteY4" fmla="*/ 5432612 h 5607424"/>
              <a:gd name="connsiteX5" fmla="*/ 0 w 10394576"/>
              <a:gd name="connsiteY5" fmla="*/ 0 h 5607424"/>
              <a:gd name="connsiteX0" fmla="*/ 0 w 10327341"/>
              <a:gd name="connsiteY0" fmla="*/ 0 h 5461143"/>
              <a:gd name="connsiteX1" fmla="*/ 7611035 w 10327341"/>
              <a:gd name="connsiteY1" fmla="*/ 0 h 5461143"/>
              <a:gd name="connsiteX2" fmla="*/ 10295010 w 10327341"/>
              <a:gd name="connsiteY2" fmla="*/ 5461143 h 5461143"/>
              <a:gd name="connsiteX3" fmla="*/ 10327341 w 10327341"/>
              <a:gd name="connsiteY3" fmla="*/ 5432612 h 5461143"/>
              <a:gd name="connsiteX4" fmla="*/ 0 w 10327341"/>
              <a:gd name="connsiteY4" fmla="*/ 5432612 h 5461143"/>
              <a:gd name="connsiteX5" fmla="*/ 0 w 10327341"/>
              <a:gd name="connsiteY5" fmla="*/ 0 h 5461143"/>
              <a:gd name="connsiteX0" fmla="*/ 0 w 10327341"/>
              <a:gd name="connsiteY0" fmla="*/ 0 h 5461143"/>
              <a:gd name="connsiteX1" fmla="*/ 6396345 w 10327341"/>
              <a:gd name="connsiteY1" fmla="*/ 0 h 5461143"/>
              <a:gd name="connsiteX2" fmla="*/ 10295010 w 10327341"/>
              <a:gd name="connsiteY2" fmla="*/ 5461143 h 5461143"/>
              <a:gd name="connsiteX3" fmla="*/ 10327341 w 10327341"/>
              <a:gd name="connsiteY3" fmla="*/ 5432612 h 5461143"/>
              <a:gd name="connsiteX4" fmla="*/ 0 w 10327341"/>
              <a:gd name="connsiteY4" fmla="*/ 5432612 h 5461143"/>
              <a:gd name="connsiteX5" fmla="*/ 0 w 10327341"/>
              <a:gd name="connsiteY5" fmla="*/ 0 h 5461143"/>
              <a:gd name="connsiteX0" fmla="*/ 0 w 10864992"/>
              <a:gd name="connsiteY0" fmla="*/ 0 h 5461143"/>
              <a:gd name="connsiteX1" fmla="*/ 6396345 w 10864992"/>
              <a:gd name="connsiteY1" fmla="*/ 0 h 5461143"/>
              <a:gd name="connsiteX2" fmla="*/ 10295010 w 10864992"/>
              <a:gd name="connsiteY2" fmla="*/ 5461143 h 5461143"/>
              <a:gd name="connsiteX3" fmla="*/ 10864992 w 10864992"/>
              <a:gd name="connsiteY3" fmla="*/ 5444802 h 5461143"/>
              <a:gd name="connsiteX4" fmla="*/ 0 w 10864992"/>
              <a:gd name="connsiteY4" fmla="*/ 5432612 h 5461143"/>
              <a:gd name="connsiteX5" fmla="*/ 0 w 10864992"/>
              <a:gd name="connsiteY5" fmla="*/ 0 h 5461143"/>
              <a:gd name="connsiteX0" fmla="*/ 0 w 10932225"/>
              <a:gd name="connsiteY0" fmla="*/ 0 h 5485523"/>
              <a:gd name="connsiteX1" fmla="*/ 6396345 w 10932225"/>
              <a:gd name="connsiteY1" fmla="*/ 0 h 5485523"/>
              <a:gd name="connsiteX2" fmla="*/ 10932225 w 10932225"/>
              <a:gd name="connsiteY2" fmla="*/ 5485523 h 5485523"/>
              <a:gd name="connsiteX3" fmla="*/ 10864992 w 10932225"/>
              <a:gd name="connsiteY3" fmla="*/ 5444802 h 5485523"/>
              <a:gd name="connsiteX4" fmla="*/ 0 w 10932225"/>
              <a:gd name="connsiteY4" fmla="*/ 5432612 h 5485523"/>
              <a:gd name="connsiteX5" fmla="*/ 0 w 10932225"/>
              <a:gd name="connsiteY5" fmla="*/ 0 h 5485523"/>
              <a:gd name="connsiteX0" fmla="*/ 0 w 10932225"/>
              <a:gd name="connsiteY0" fmla="*/ 12190 h 5497713"/>
              <a:gd name="connsiteX1" fmla="*/ 5520174 w 10932225"/>
              <a:gd name="connsiteY1" fmla="*/ 0 h 5497713"/>
              <a:gd name="connsiteX2" fmla="*/ 10932225 w 10932225"/>
              <a:gd name="connsiteY2" fmla="*/ 5497713 h 5497713"/>
              <a:gd name="connsiteX3" fmla="*/ 10864992 w 10932225"/>
              <a:gd name="connsiteY3" fmla="*/ 5456992 h 5497713"/>
              <a:gd name="connsiteX4" fmla="*/ 0 w 10932225"/>
              <a:gd name="connsiteY4" fmla="*/ 5444802 h 5497713"/>
              <a:gd name="connsiteX5" fmla="*/ 0 w 10932225"/>
              <a:gd name="connsiteY5" fmla="*/ 12190 h 5497713"/>
              <a:gd name="connsiteX0" fmla="*/ 0 w 10932225"/>
              <a:gd name="connsiteY0" fmla="*/ 43250 h 5528773"/>
              <a:gd name="connsiteX1" fmla="*/ 8945207 w 10932225"/>
              <a:gd name="connsiteY1" fmla="*/ 0 h 5528773"/>
              <a:gd name="connsiteX2" fmla="*/ 10932225 w 10932225"/>
              <a:gd name="connsiteY2" fmla="*/ 5528773 h 5528773"/>
              <a:gd name="connsiteX3" fmla="*/ 10864992 w 10932225"/>
              <a:gd name="connsiteY3" fmla="*/ 5488052 h 5528773"/>
              <a:gd name="connsiteX4" fmla="*/ 0 w 10932225"/>
              <a:gd name="connsiteY4" fmla="*/ 5475862 h 5528773"/>
              <a:gd name="connsiteX5" fmla="*/ 0 w 10932225"/>
              <a:gd name="connsiteY5" fmla="*/ 43250 h 552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32225" h="5528773">
                <a:moveTo>
                  <a:pt x="0" y="43250"/>
                </a:moveTo>
                <a:lnTo>
                  <a:pt x="8945207" y="0"/>
                </a:lnTo>
                <a:lnTo>
                  <a:pt x="10932225" y="5528773"/>
                </a:lnTo>
                <a:lnTo>
                  <a:pt x="10864992" y="5488052"/>
                </a:lnTo>
                <a:lnTo>
                  <a:pt x="0" y="5475862"/>
                </a:lnTo>
                <a:lnTo>
                  <a:pt x="0" y="43250"/>
                </a:lnTo>
                <a:close/>
              </a:path>
            </a:pathLst>
          </a:custGeom>
          <a:solidFill>
            <a:srgbClr val="40BAD2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nut 7"/>
          <p:cNvSpPr/>
          <p:nvPr userDrawn="1"/>
        </p:nvSpPr>
        <p:spPr>
          <a:xfrm>
            <a:off x="1564060" y="2803199"/>
            <a:ext cx="1580116" cy="1525102"/>
          </a:xfrm>
          <a:prstGeom prst="donut">
            <a:avLst>
              <a:gd name="adj" fmla="val 947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978580" y="2803199"/>
            <a:ext cx="751076" cy="144655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E" sz="8800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4319237" y="3206720"/>
            <a:ext cx="314277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E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Content 1</a:t>
            </a:r>
          </a:p>
        </p:txBody>
      </p:sp>
    </p:spTree>
    <p:extLst>
      <p:ext uri="{BB962C8B-B14F-4D97-AF65-F5344CB8AC3E}">
        <p14:creationId xmlns:p14="http://schemas.microsoft.com/office/powerpoint/2010/main" val="642423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em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99119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47664" y="0"/>
            <a:ext cx="6768752" cy="9911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96752"/>
            <a:ext cx="8229600" cy="5040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14" name="Teardrop 13"/>
          <p:cNvSpPr/>
          <p:nvPr userDrawn="1"/>
        </p:nvSpPr>
        <p:spPr>
          <a:xfrm rot="8114620">
            <a:off x="8226133" y="191062"/>
            <a:ext cx="913656" cy="900929"/>
          </a:xfrm>
          <a:prstGeom prst="teardrop">
            <a:avLst>
              <a:gd name="adj" fmla="val 7895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0432" y="316575"/>
            <a:ext cx="469671" cy="684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8" y="6356350"/>
            <a:ext cx="914400" cy="360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0" y="6356350"/>
            <a:ext cx="9144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Oval 12"/>
          <p:cNvSpPr/>
          <p:nvPr userDrawn="1"/>
        </p:nvSpPr>
        <p:spPr>
          <a:xfrm>
            <a:off x="827584" y="236585"/>
            <a:ext cx="921746" cy="96016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91418"/>
            <a:ext cx="833326" cy="833326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40705" y="260648"/>
            <a:ext cx="714871" cy="11767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317"/>
            <a:ext cx="840675" cy="114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497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24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EIRSAT-1 ADCS</a:t>
            </a:r>
          </a:p>
          <a:p>
            <a:r>
              <a:rPr lang="en-US" dirty="0"/>
              <a:t>(Attitude Determination and Control System)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Daire</a:t>
            </a:r>
            <a:r>
              <a:rPr lang="en-US" dirty="0"/>
              <a:t> Sherwin, Joseph Thompson, Victorio </a:t>
            </a:r>
            <a:r>
              <a:rPr lang="en-US" dirty="0" err="1"/>
              <a:t>Ubeda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2155825" y="5239326"/>
            <a:ext cx="4679950" cy="360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01/09/2017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540024" y="6381328"/>
            <a:ext cx="6156176" cy="595212"/>
          </a:xfrm>
        </p:spPr>
        <p:txBody>
          <a:bodyPr/>
          <a:lstStyle/>
          <a:p>
            <a:r>
              <a:rPr lang="en-IE" i="0" dirty="0">
                <a:solidFill>
                  <a:schemeClr val="tx1"/>
                </a:solidFill>
              </a:rPr>
              <a:t>The EIRSAT-1 project is carried out with the support of the Education Office of the European Space Agency, under the educational Fly your Satellite! Programme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2575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C79BC-B4DF-4E0E-8FE7-A006B923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22566-26CA-4541-906C-11D321B6E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Clyde Space ADCS Board</a:t>
            </a:r>
          </a:p>
          <a:p>
            <a:pPr lvl="1"/>
            <a:r>
              <a:rPr lang="en-GB" dirty="0"/>
              <a:t>Magnetometer</a:t>
            </a:r>
          </a:p>
          <a:p>
            <a:pPr lvl="1"/>
            <a:r>
              <a:rPr lang="en-GB" dirty="0"/>
              <a:t>IMU</a:t>
            </a:r>
          </a:p>
          <a:p>
            <a:pPr lvl="1"/>
            <a:r>
              <a:rPr lang="en-GB" dirty="0"/>
              <a:t>GPS</a:t>
            </a:r>
          </a:p>
          <a:p>
            <a:pPr lvl="1"/>
            <a:r>
              <a:rPr lang="en-GB" dirty="0"/>
              <a:t>Coarse Sun Sensor</a:t>
            </a:r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/>
              <a:t>Dynamic response</a:t>
            </a:r>
          </a:p>
          <a:p>
            <a:pPr lvl="1"/>
            <a:r>
              <a:rPr lang="en-GB" dirty="0"/>
              <a:t>Delay</a:t>
            </a:r>
          </a:p>
          <a:p>
            <a:pPr lvl="1"/>
            <a:r>
              <a:rPr lang="en-GB" dirty="0"/>
              <a:t>Noise</a:t>
            </a:r>
          </a:p>
          <a:p>
            <a:pPr lvl="1"/>
            <a:r>
              <a:rPr lang="en-GB" dirty="0"/>
              <a:t>Uncertainty</a:t>
            </a:r>
          </a:p>
          <a:p>
            <a:endParaRPr lang="en-GB" dirty="0"/>
          </a:p>
          <a:p>
            <a:r>
              <a:rPr lang="en-GB" dirty="0"/>
              <a:t>State Estimation.</a:t>
            </a:r>
          </a:p>
          <a:p>
            <a:pPr lvl="1"/>
            <a:r>
              <a:rPr lang="en-GB" dirty="0"/>
              <a:t>Kalman filters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20E23F-CC72-4EF8-A0CA-E171315B5F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251E4C-68ED-457F-84C5-545C6FFAED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6E75022-70D4-4D26-A1C2-05C4EE0FF27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30A545-8EFB-4CF3-BBA6-4AD4EC161E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1196752"/>
            <a:ext cx="4749565" cy="477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546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</p:spPr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DC143FBA-702C-4A55-975F-2ADA8E74A36B}"/>
              </a:ext>
            </a:extLst>
          </p:cNvPr>
          <p:cNvSpPr txBox="1"/>
          <p:nvPr/>
        </p:nvSpPr>
        <p:spPr>
          <a:xfrm>
            <a:off x="-21096" y="29415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+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930F2C6-E2A4-4AB2-9F86-B8E308AFAB03}"/>
              </a:ext>
            </a:extLst>
          </p:cNvPr>
          <p:cNvGrpSpPr/>
          <p:nvPr/>
        </p:nvGrpSpPr>
        <p:grpSpPr>
          <a:xfrm>
            <a:off x="37786" y="1092539"/>
            <a:ext cx="8900403" cy="5122388"/>
            <a:chOff x="37786" y="1092539"/>
            <a:chExt cx="8900403" cy="5122388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0CB3F43-674D-40F9-AB21-34DBA36CACA7}"/>
                </a:ext>
              </a:extLst>
            </p:cNvPr>
            <p:cNvSpPr/>
            <p:nvPr/>
          </p:nvSpPr>
          <p:spPr>
            <a:xfrm>
              <a:off x="1205896" y="2820745"/>
              <a:ext cx="2794785" cy="1329454"/>
            </a:xfrm>
            <a:prstGeom prst="round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Dynamics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1AA1573E-1B43-4133-8C7E-9F8C8C56932A}"/>
                </a:ext>
              </a:extLst>
            </p:cNvPr>
            <p:cNvSpPr/>
            <p:nvPr/>
          </p:nvSpPr>
          <p:spPr>
            <a:xfrm>
              <a:off x="7399649" y="4453871"/>
              <a:ext cx="1313510" cy="1337197"/>
            </a:xfrm>
            <a:prstGeom prst="round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Sensors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5DA3CB7-2DAC-4DC6-A0F4-90A6251BC750}"/>
                </a:ext>
              </a:extLst>
            </p:cNvPr>
            <p:cNvSpPr/>
            <p:nvPr/>
          </p:nvSpPr>
          <p:spPr>
            <a:xfrm>
              <a:off x="2748497" y="1092539"/>
              <a:ext cx="3312367" cy="1586221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Disturbances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345243-DA86-494C-87AD-EC8A4D374CB9}"/>
                </a:ext>
              </a:extLst>
            </p:cNvPr>
            <p:cNvSpPr txBox="1"/>
            <p:nvPr/>
          </p:nvSpPr>
          <p:spPr>
            <a:xfrm>
              <a:off x="2985861" y="1158807"/>
              <a:ext cx="28333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GB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1B8B5299-24C5-4DED-BF5B-641F3A958D4C}"/>
                </a:ext>
              </a:extLst>
            </p:cNvPr>
            <p:cNvSpPr/>
            <p:nvPr/>
          </p:nvSpPr>
          <p:spPr>
            <a:xfrm>
              <a:off x="4206335" y="2820745"/>
              <a:ext cx="3201902" cy="1329454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Environment</a:t>
              </a: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E4BDA686-78C0-4C11-9116-E5B64FCA56D8}"/>
                </a:ext>
              </a:extLst>
            </p:cNvPr>
            <p:cNvSpPr/>
            <p:nvPr/>
          </p:nvSpPr>
          <p:spPr>
            <a:xfrm>
              <a:off x="5155113" y="4453871"/>
              <a:ext cx="2032183" cy="1319573"/>
            </a:xfrm>
            <a:prstGeom prst="round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Mode selection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FE03B49C-0C58-41BA-A3B9-5BE4021B527F}"/>
                </a:ext>
              </a:extLst>
            </p:cNvPr>
            <p:cNvSpPr/>
            <p:nvPr/>
          </p:nvSpPr>
          <p:spPr>
            <a:xfrm>
              <a:off x="3719198" y="4453871"/>
              <a:ext cx="1276990" cy="1302720"/>
            </a:xfrm>
            <a:prstGeom prst="round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Reference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8627743-74D5-47ED-87B8-532D5EE96C16}"/>
                </a:ext>
              </a:extLst>
            </p:cNvPr>
            <p:cNvSpPr/>
            <p:nvPr/>
          </p:nvSpPr>
          <p:spPr>
            <a:xfrm>
              <a:off x="2197278" y="4453871"/>
              <a:ext cx="1358199" cy="1302720"/>
            </a:xfrm>
            <a:prstGeom prst="round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Control</a:t>
              </a:r>
              <a:endParaRPr lang="en-GB" u="sng" dirty="0"/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02EDD530-C681-4C70-867C-A695803EB7DB}"/>
                </a:ext>
              </a:extLst>
            </p:cNvPr>
            <p:cNvSpPr/>
            <p:nvPr/>
          </p:nvSpPr>
          <p:spPr>
            <a:xfrm>
              <a:off x="467544" y="4453871"/>
              <a:ext cx="1563231" cy="1302720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Actuator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BBCFBBD-CEE0-4AA9-9DE6-FB55177B2958}"/>
                </a:ext>
              </a:extLst>
            </p:cNvPr>
            <p:cNvSpPr/>
            <p:nvPr/>
          </p:nvSpPr>
          <p:spPr>
            <a:xfrm>
              <a:off x="37786" y="3244469"/>
              <a:ext cx="474730" cy="4897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E29AADE-83B2-4BAB-9CB2-8C5ABDDA1981}"/>
                </a:ext>
              </a:extLst>
            </p:cNvPr>
            <p:cNvCxnSpPr>
              <a:stCxn id="39" idx="6"/>
              <a:endCxn id="14" idx="1"/>
            </p:cNvCxnSpPr>
            <p:nvPr/>
          </p:nvCxnSpPr>
          <p:spPr>
            <a:xfrm flipV="1">
              <a:off x="512516" y="3485472"/>
              <a:ext cx="693380" cy="3875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Connector: Elbow 79">
              <a:extLst>
                <a:ext uri="{FF2B5EF4-FFF2-40B4-BE49-F238E27FC236}">
                  <a16:creationId xmlns:a16="http://schemas.microsoft.com/office/drawing/2014/main" id="{7BBD6781-A959-49FE-A672-5D79FB8F3965}"/>
                </a:ext>
              </a:extLst>
            </p:cNvPr>
            <p:cNvCxnSpPr>
              <a:cxnSpLocks/>
              <a:stCxn id="13" idx="1"/>
              <a:endCxn id="39" idx="0"/>
            </p:cNvCxnSpPr>
            <p:nvPr/>
          </p:nvCxnSpPr>
          <p:spPr>
            <a:xfrm rot="10800000" flipV="1">
              <a:off x="275151" y="1885649"/>
              <a:ext cx="2473346" cy="1358819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Connector: Elbow 82">
              <a:extLst>
                <a:ext uri="{FF2B5EF4-FFF2-40B4-BE49-F238E27FC236}">
                  <a16:creationId xmlns:a16="http://schemas.microsoft.com/office/drawing/2014/main" id="{1351532B-0E29-40CD-8A2B-0540A8E6A62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75152" y="3751464"/>
              <a:ext cx="192393" cy="1371006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544F31C-F913-45AF-9616-BA1212432E45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4000681" y="3485472"/>
              <a:ext cx="20565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7C4B190F-79C5-49CD-8C1E-9D93CD5BE7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296" y="5122470"/>
              <a:ext cx="21235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3E0A4FF7-9563-49E9-AF2A-31A57DF3AF4B}"/>
                </a:ext>
              </a:extLst>
            </p:cNvPr>
            <p:cNvCxnSpPr>
              <a:cxnSpLocks/>
              <a:stCxn id="30" idx="1"/>
              <a:endCxn id="33" idx="3"/>
            </p:cNvCxnSpPr>
            <p:nvPr/>
          </p:nvCxnSpPr>
          <p:spPr>
            <a:xfrm flipH="1" flipV="1">
              <a:off x="4996188" y="5105231"/>
              <a:ext cx="158925" cy="842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3B5F7A39-F0C2-453D-A901-0AAFA1AC671D}"/>
                </a:ext>
              </a:extLst>
            </p:cNvPr>
            <p:cNvCxnSpPr>
              <a:cxnSpLocks/>
              <a:stCxn id="33" idx="1"/>
              <a:endCxn id="35" idx="3"/>
            </p:cNvCxnSpPr>
            <p:nvPr/>
          </p:nvCxnSpPr>
          <p:spPr>
            <a:xfrm flipH="1">
              <a:off x="3555477" y="5105231"/>
              <a:ext cx="16372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C23EF29A-969D-49F8-9B2B-582B6E972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30775" y="5122470"/>
              <a:ext cx="166503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DCDBAA5-AAAA-4279-8CC1-53382A612873}"/>
                </a:ext>
              </a:extLst>
            </p:cNvPr>
            <p:cNvSpPr txBox="1"/>
            <p:nvPr/>
          </p:nvSpPr>
          <p:spPr>
            <a:xfrm>
              <a:off x="296410" y="365956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+</a:t>
              </a:r>
            </a:p>
          </p:txBody>
        </p:sp>
        <p:cxnSp>
          <p:nvCxnSpPr>
            <p:cNvPr id="9" name="Connector: Elbow 8">
              <a:extLst>
                <a:ext uri="{FF2B5EF4-FFF2-40B4-BE49-F238E27FC236}">
                  <a16:creationId xmlns:a16="http://schemas.microsoft.com/office/drawing/2014/main" id="{97A4117B-182F-4BD1-86A0-4ECCDD213BF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171907" y="5767536"/>
              <a:ext cx="2435306" cy="394788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29C26027-827D-4737-98F0-2E61F38D9158}"/>
                </a:ext>
              </a:extLst>
            </p:cNvPr>
            <p:cNvCxnSpPr>
              <a:cxnSpLocks/>
              <a:endCxn id="33" idx="2"/>
            </p:cNvCxnSpPr>
            <p:nvPr/>
          </p:nvCxnSpPr>
          <p:spPr>
            <a:xfrm rot="10800000">
              <a:off x="4357693" y="5756591"/>
              <a:ext cx="1814214" cy="405734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Connector: Elbow 41">
              <a:extLst>
                <a:ext uri="{FF2B5EF4-FFF2-40B4-BE49-F238E27FC236}">
                  <a16:creationId xmlns:a16="http://schemas.microsoft.com/office/drawing/2014/main" id="{BCBD1B27-D2FA-4ECC-89A6-791AC558049F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rot="10800000">
              <a:off x="2876379" y="5756592"/>
              <a:ext cx="1508985" cy="405735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AC2E4C-C659-48D9-994E-AF21D1862D27}"/>
                </a:ext>
              </a:extLst>
            </p:cNvPr>
            <p:cNvSpPr txBox="1"/>
            <p:nvPr/>
          </p:nvSpPr>
          <p:spPr>
            <a:xfrm>
              <a:off x="7052372" y="5845595"/>
              <a:ext cx="1809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i="1" dirty="0"/>
                <a:t>Ground Segment </a:t>
              </a:r>
            </a:p>
          </p:txBody>
        </p:sp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A104DEF7-5222-4E38-B0CE-DF7E8C62DF43}"/>
                </a:ext>
              </a:extLst>
            </p:cNvPr>
            <p:cNvCxnSpPr>
              <a:cxnSpLocks/>
              <a:stCxn id="13" idx="3"/>
              <a:endCxn id="21" idx="3"/>
            </p:cNvCxnSpPr>
            <p:nvPr/>
          </p:nvCxnSpPr>
          <p:spPr>
            <a:xfrm>
              <a:off x="6060864" y="1885650"/>
              <a:ext cx="2652295" cy="3236820"/>
            </a:xfrm>
            <a:prstGeom prst="bentConnector3">
              <a:avLst>
                <a:gd name="adj1" fmla="val 108619"/>
              </a:avLst>
            </a:prstGeom>
            <a:ln>
              <a:headEnd type="triangl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73AE5A0-D0D0-4878-9D85-940480A62700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7408237" y="3485472"/>
              <a:ext cx="1529952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5" name="Title 24">
            <a:extLst>
              <a:ext uri="{FF2B5EF4-FFF2-40B4-BE49-F238E27FC236}">
                <a16:creationId xmlns:a16="http://schemas.microsoft.com/office/drawing/2014/main" id="{7A0ACAD5-43B9-4CEB-B2A0-E8BF232CA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461" y="-27922"/>
            <a:ext cx="6768752" cy="991195"/>
          </a:xfrm>
        </p:spPr>
        <p:txBody>
          <a:bodyPr/>
          <a:lstStyle/>
          <a:p>
            <a:r>
              <a:rPr lang="en-GB" dirty="0"/>
              <a:t>SENSORS</a:t>
            </a:r>
          </a:p>
        </p:txBody>
      </p:sp>
    </p:spTree>
    <p:extLst>
      <p:ext uri="{BB962C8B-B14F-4D97-AF65-F5344CB8AC3E}">
        <p14:creationId xmlns:p14="http://schemas.microsoft.com/office/powerpoint/2010/main" val="1061262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A93D5-2FE4-4CD7-804C-F12B22259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C533A-49A0-4F0D-ABA7-0B84BCA0F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0405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Detumbling</a:t>
            </a:r>
          </a:p>
          <a:p>
            <a:pPr marL="400050" lvl="1" indent="0">
              <a:buNone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Zenith / Nadir Pointing</a:t>
            </a:r>
          </a:p>
          <a:p>
            <a:pPr marL="400050" lvl="1" indent="0">
              <a:buNone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Sun pointing (Inertial reference)</a:t>
            </a:r>
          </a:p>
          <a:p>
            <a:pPr marL="400050" lvl="1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6DDDF1-0C08-4DB2-8D30-FB74A96F2D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8211EC-1A40-44DA-BE03-4C4A886B77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170AF7F-2149-4E0D-BD84-6D0F7003A3B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68313C3-7351-422F-A0BB-E7121C027B24}"/>
              </a:ext>
            </a:extLst>
          </p:cNvPr>
          <p:cNvSpPr/>
          <p:nvPr/>
        </p:nvSpPr>
        <p:spPr>
          <a:xfrm>
            <a:off x="827584" y="3356992"/>
            <a:ext cx="3672408" cy="266429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i="1" dirty="0"/>
              <a:t>Animation Sun Pointing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D7F8E08-7351-45BA-8D18-36547A42924E}"/>
              </a:ext>
            </a:extLst>
          </p:cNvPr>
          <p:cNvSpPr/>
          <p:nvPr/>
        </p:nvSpPr>
        <p:spPr>
          <a:xfrm>
            <a:off x="4930586" y="3356992"/>
            <a:ext cx="3601854" cy="266429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i="1" dirty="0"/>
              <a:t>Animation Zenith Pointing</a:t>
            </a:r>
          </a:p>
        </p:txBody>
      </p:sp>
    </p:spTree>
    <p:extLst>
      <p:ext uri="{BB962C8B-B14F-4D97-AF65-F5344CB8AC3E}">
        <p14:creationId xmlns:p14="http://schemas.microsoft.com/office/powerpoint/2010/main" val="2030488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4838-30C7-4ED0-A81B-BA5AF1F9A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Environment. Magnetic field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31957-5879-40CE-A012-130CE15C8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Spherical harmonics approximation</a:t>
            </a:r>
          </a:p>
          <a:p>
            <a:pPr lvl="1"/>
            <a:r>
              <a:rPr lang="en-GB" dirty="0"/>
              <a:t>International geomagnetic reference (IGRF), provided by International </a:t>
            </a:r>
          </a:p>
          <a:p>
            <a:pPr lvl="1"/>
            <a:r>
              <a:rPr lang="en-GB" dirty="0"/>
              <a:t>Currently 12</a:t>
            </a:r>
            <a:r>
              <a:rPr lang="en-GB" baseline="30000" dirty="0"/>
              <a:t>th</a:t>
            </a:r>
            <a:r>
              <a:rPr lang="en-GB" dirty="0"/>
              <a:t> generation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79AC0B-A06A-4807-B431-1299CFA2D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B69F41-7E70-4457-B580-C6D1A9A06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13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DFA6593-DC85-4501-836C-3059928CC7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6B70A3-0E34-4569-8314-D75F86D6CDB1}"/>
              </a:ext>
            </a:extLst>
          </p:cNvPr>
          <p:cNvSpPr/>
          <p:nvPr/>
        </p:nvSpPr>
        <p:spPr>
          <a:xfrm>
            <a:off x="914400" y="3068960"/>
            <a:ext cx="3657600" cy="259228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Plots</a:t>
            </a:r>
          </a:p>
        </p:txBody>
      </p:sp>
    </p:spTree>
    <p:extLst>
      <p:ext uri="{BB962C8B-B14F-4D97-AF65-F5344CB8AC3E}">
        <p14:creationId xmlns:p14="http://schemas.microsoft.com/office/powerpoint/2010/main" val="189479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4838-30C7-4ED0-A81B-BA5AF1F9A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Environment. Magnetic field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31957-5879-40CE-A012-130CE15C8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Spherical harmonics approximation</a:t>
            </a:r>
          </a:p>
          <a:p>
            <a:pPr lvl="1"/>
            <a:r>
              <a:rPr lang="en-GB" dirty="0"/>
              <a:t>International geomagnetic reference (IGRF), provided by International </a:t>
            </a:r>
          </a:p>
          <a:p>
            <a:pPr lvl="1"/>
            <a:r>
              <a:rPr lang="en-GB" dirty="0"/>
              <a:t>Currently 12</a:t>
            </a:r>
            <a:r>
              <a:rPr lang="en-GB" baseline="30000" dirty="0"/>
              <a:t>th</a:t>
            </a:r>
            <a:r>
              <a:rPr lang="en-GB" dirty="0"/>
              <a:t> generation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79AC0B-A06A-4807-B431-1299CFA2D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B69F41-7E70-4457-B580-C6D1A9A06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14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DFA6593-DC85-4501-836C-3059928CC7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6B70A3-0E34-4569-8314-D75F86D6CDB1}"/>
              </a:ext>
            </a:extLst>
          </p:cNvPr>
          <p:cNvSpPr/>
          <p:nvPr/>
        </p:nvSpPr>
        <p:spPr>
          <a:xfrm>
            <a:off x="914400" y="3068960"/>
            <a:ext cx="3657600" cy="259228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Plots</a:t>
            </a:r>
          </a:p>
        </p:txBody>
      </p:sp>
    </p:spTree>
    <p:extLst>
      <p:ext uri="{BB962C8B-B14F-4D97-AF65-F5344CB8AC3E}">
        <p14:creationId xmlns:p14="http://schemas.microsoft.com/office/powerpoint/2010/main" val="1783460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8159" y="17406"/>
            <a:ext cx="6768752" cy="991195"/>
          </a:xfrm>
        </p:spPr>
        <p:txBody>
          <a:bodyPr/>
          <a:lstStyle/>
          <a:p>
            <a:r>
              <a:rPr lang="en-US" dirty="0"/>
              <a:t>ADCS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15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</p:spPr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DC143FBA-702C-4A55-975F-2ADA8E74A36B}"/>
              </a:ext>
            </a:extLst>
          </p:cNvPr>
          <p:cNvSpPr txBox="1"/>
          <p:nvPr/>
        </p:nvSpPr>
        <p:spPr>
          <a:xfrm>
            <a:off x="-21096" y="29415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+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930F2C6-E2A4-4AB2-9F86-B8E308AFAB03}"/>
              </a:ext>
            </a:extLst>
          </p:cNvPr>
          <p:cNvGrpSpPr/>
          <p:nvPr/>
        </p:nvGrpSpPr>
        <p:grpSpPr>
          <a:xfrm>
            <a:off x="37786" y="1092539"/>
            <a:ext cx="8900403" cy="5122388"/>
            <a:chOff x="37786" y="1092539"/>
            <a:chExt cx="8900403" cy="5122388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0CB3F43-674D-40F9-AB21-34DBA36CACA7}"/>
                </a:ext>
              </a:extLst>
            </p:cNvPr>
            <p:cNvSpPr/>
            <p:nvPr/>
          </p:nvSpPr>
          <p:spPr>
            <a:xfrm>
              <a:off x="1205896" y="2820745"/>
              <a:ext cx="2794785" cy="132945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Dynamics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1AA1573E-1B43-4133-8C7E-9F8C8C56932A}"/>
                </a:ext>
              </a:extLst>
            </p:cNvPr>
            <p:cNvSpPr/>
            <p:nvPr/>
          </p:nvSpPr>
          <p:spPr>
            <a:xfrm>
              <a:off x="7399649" y="4453871"/>
              <a:ext cx="1313510" cy="1337197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Sensors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5DA3CB7-2DAC-4DC6-A0F4-90A6251BC750}"/>
                </a:ext>
              </a:extLst>
            </p:cNvPr>
            <p:cNvSpPr/>
            <p:nvPr/>
          </p:nvSpPr>
          <p:spPr>
            <a:xfrm>
              <a:off x="2748497" y="1092539"/>
              <a:ext cx="3312367" cy="1586221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Disturbances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345243-DA86-494C-87AD-EC8A4D374CB9}"/>
                </a:ext>
              </a:extLst>
            </p:cNvPr>
            <p:cNvSpPr txBox="1"/>
            <p:nvPr/>
          </p:nvSpPr>
          <p:spPr>
            <a:xfrm>
              <a:off x="2985861" y="1158807"/>
              <a:ext cx="28333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GB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1B8B5299-24C5-4DED-BF5B-641F3A958D4C}"/>
                </a:ext>
              </a:extLst>
            </p:cNvPr>
            <p:cNvSpPr/>
            <p:nvPr/>
          </p:nvSpPr>
          <p:spPr>
            <a:xfrm>
              <a:off x="4206335" y="2820745"/>
              <a:ext cx="3201902" cy="1329454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Environment</a:t>
              </a: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E4BDA686-78C0-4C11-9116-E5B64FCA56D8}"/>
                </a:ext>
              </a:extLst>
            </p:cNvPr>
            <p:cNvSpPr/>
            <p:nvPr/>
          </p:nvSpPr>
          <p:spPr>
            <a:xfrm>
              <a:off x="5155113" y="4453871"/>
              <a:ext cx="2032183" cy="1319573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Mode selection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FE03B49C-0C58-41BA-A3B9-5BE4021B527F}"/>
                </a:ext>
              </a:extLst>
            </p:cNvPr>
            <p:cNvSpPr/>
            <p:nvPr/>
          </p:nvSpPr>
          <p:spPr>
            <a:xfrm>
              <a:off x="3719198" y="4453871"/>
              <a:ext cx="1276990" cy="1302720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Reference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8627743-74D5-47ED-87B8-532D5EE96C16}"/>
                </a:ext>
              </a:extLst>
            </p:cNvPr>
            <p:cNvSpPr/>
            <p:nvPr/>
          </p:nvSpPr>
          <p:spPr>
            <a:xfrm>
              <a:off x="2197278" y="4453871"/>
              <a:ext cx="1358199" cy="1302720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Control</a:t>
              </a: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02EDD530-C681-4C70-867C-A695803EB7DB}"/>
                </a:ext>
              </a:extLst>
            </p:cNvPr>
            <p:cNvSpPr/>
            <p:nvPr/>
          </p:nvSpPr>
          <p:spPr>
            <a:xfrm>
              <a:off x="467544" y="4453871"/>
              <a:ext cx="1563231" cy="1302720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Actuator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BBCFBBD-CEE0-4AA9-9DE6-FB55177B2958}"/>
                </a:ext>
              </a:extLst>
            </p:cNvPr>
            <p:cNvSpPr/>
            <p:nvPr/>
          </p:nvSpPr>
          <p:spPr>
            <a:xfrm>
              <a:off x="37786" y="3244469"/>
              <a:ext cx="474730" cy="4897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E29AADE-83B2-4BAB-9CB2-8C5ABDDA1981}"/>
                </a:ext>
              </a:extLst>
            </p:cNvPr>
            <p:cNvCxnSpPr>
              <a:stCxn id="39" idx="6"/>
              <a:endCxn id="14" idx="1"/>
            </p:cNvCxnSpPr>
            <p:nvPr/>
          </p:nvCxnSpPr>
          <p:spPr>
            <a:xfrm flipV="1">
              <a:off x="512516" y="3485472"/>
              <a:ext cx="693380" cy="3875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Connector: Elbow 79">
              <a:extLst>
                <a:ext uri="{FF2B5EF4-FFF2-40B4-BE49-F238E27FC236}">
                  <a16:creationId xmlns:a16="http://schemas.microsoft.com/office/drawing/2014/main" id="{7BBD6781-A959-49FE-A672-5D79FB8F3965}"/>
                </a:ext>
              </a:extLst>
            </p:cNvPr>
            <p:cNvCxnSpPr>
              <a:cxnSpLocks/>
              <a:stCxn id="13" idx="1"/>
              <a:endCxn id="39" idx="0"/>
            </p:cNvCxnSpPr>
            <p:nvPr/>
          </p:nvCxnSpPr>
          <p:spPr>
            <a:xfrm rot="10800000" flipV="1">
              <a:off x="275151" y="1885649"/>
              <a:ext cx="2473346" cy="1358819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Connector: Elbow 82">
              <a:extLst>
                <a:ext uri="{FF2B5EF4-FFF2-40B4-BE49-F238E27FC236}">
                  <a16:creationId xmlns:a16="http://schemas.microsoft.com/office/drawing/2014/main" id="{1351532B-0E29-40CD-8A2B-0540A8E6A62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75152" y="3751464"/>
              <a:ext cx="192393" cy="1371006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544F31C-F913-45AF-9616-BA1212432E45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4000681" y="3485472"/>
              <a:ext cx="20565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7C4B190F-79C5-49CD-8C1E-9D93CD5BE7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296" y="5122470"/>
              <a:ext cx="21235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3E0A4FF7-9563-49E9-AF2A-31A57DF3AF4B}"/>
                </a:ext>
              </a:extLst>
            </p:cNvPr>
            <p:cNvCxnSpPr>
              <a:cxnSpLocks/>
              <a:stCxn id="30" idx="1"/>
              <a:endCxn id="33" idx="3"/>
            </p:cNvCxnSpPr>
            <p:nvPr/>
          </p:nvCxnSpPr>
          <p:spPr>
            <a:xfrm flipH="1" flipV="1">
              <a:off x="4996188" y="5105231"/>
              <a:ext cx="158925" cy="842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3B5F7A39-F0C2-453D-A901-0AAFA1AC671D}"/>
                </a:ext>
              </a:extLst>
            </p:cNvPr>
            <p:cNvCxnSpPr>
              <a:cxnSpLocks/>
              <a:stCxn id="33" idx="1"/>
              <a:endCxn id="35" idx="3"/>
            </p:cNvCxnSpPr>
            <p:nvPr/>
          </p:nvCxnSpPr>
          <p:spPr>
            <a:xfrm flipH="1">
              <a:off x="3555477" y="5105231"/>
              <a:ext cx="16372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C23EF29A-969D-49F8-9B2B-582B6E972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30775" y="5122470"/>
              <a:ext cx="166503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DCDBAA5-AAAA-4279-8CC1-53382A612873}"/>
                </a:ext>
              </a:extLst>
            </p:cNvPr>
            <p:cNvSpPr txBox="1"/>
            <p:nvPr/>
          </p:nvSpPr>
          <p:spPr>
            <a:xfrm>
              <a:off x="296410" y="365956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+</a:t>
              </a:r>
            </a:p>
          </p:txBody>
        </p:sp>
        <p:cxnSp>
          <p:nvCxnSpPr>
            <p:cNvPr id="9" name="Connector: Elbow 8">
              <a:extLst>
                <a:ext uri="{FF2B5EF4-FFF2-40B4-BE49-F238E27FC236}">
                  <a16:creationId xmlns:a16="http://schemas.microsoft.com/office/drawing/2014/main" id="{97A4117B-182F-4BD1-86A0-4ECCDD213BF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171907" y="5767536"/>
              <a:ext cx="2435306" cy="394788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29C26027-827D-4737-98F0-2E61F38D9158}"/>
                </a:ext>
              </a:extLst>
            </p:cNvPr>
            <p:cNvCxnSpPr>
              <a:cxnSpLocks/>
              <a:endCxn id="33" idx="2"/>
            </p:cNvCxnSpPr>
            <p:nvPr/>
          </p:nvCxnSpPr>
          <p:spPr>
            <a:xfrm rot="10800000">
              <a:off x="4357693" y="5756591"/>
              <a:ext cx="1814214" cy="405734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Connector: Elbow 41">
              <a:extLst>
                <a:ext uri="{FF2B5EF4-FFF2-40B4-BE49-F238E27FC236}">
                  <a16:creationId xmlns:a16="http://schemas.microsoft.com/office/drawing/2014/main" id="{BCBD1B27-D2FA-4ECC-89A6-791AC558049F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rot="10800000">
              <a:off x="2876379" y="5756592"/>
              <a:ext cx="1508985" cy="405735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AC2E4C-C659-48D9-994E-AF21D1862D27}"/>
                </a:ext>
              </a:extLst>
            </p:cNvPr>
            <p:cNvSpPr txBox="1"/>
            <p:nvPr/>
          </p:nvSpPr>
          <p:spPr>
            <a:xfrm>
              <a:off x="7052372" y="5845595"/>
              <a:ext cx="1809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i="1" dirty="0"/>
                <a:t>Ground Segment </a:t>
              </a:r>
            </a:p>
          </p:txBody>
        </p:sp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A104DEF7-5222-4E38-B0CE-DF7E8C62DF43}"/>
                </a:ext>
              </a:extLst>
            </p:cNvPr>
            <p:cNvCxnSpPr>
              <a:cxnSpLocks/>
              <a:stCxn id="13" idx="3"/>
              <a:endCxn id="21" idx="3"/>
            </p:cNvCxnSpPr>
            <p:nvPr/>
          </p:nvCxnSpPr>
          <p:spPr>
            <a:xfrm>
              <a:off x="6060864" y="1885650"/>
              <a:ext cx="2652295" cy="3236820"/>
            </a:xfrm>
            <a:prstGeom prst="bentConnector3">
              <a:avLst>
                <a:gd name="adj1" fmla="val 108619"/>
              </a:avLst>
            </a:prstGeom>
            <a:ln>
              <a:headEnd type="triangl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73AE5A0-D0D0-4878-9D85-940480A62700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7408237" y="3485472"/>
              <a:ext cx="1529952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18645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8159" y="17406"/>
            <a:ext cx="6768752" cy="991195"/>
          </a:xfrm>
        </p:spPr>
        <p:txBody>
          <a:bodyPr/>
          <a:lstStyle/>
          <a:p>
            <a:r>
              <a:rPr lang="en-US" dirty="0"/>
              <a:t>ADCS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16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</p:spPr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DC143FBA-702C-4A55-975F-2ADA8E74A36B}"/>
              </a:ext>
            </a:extLst>
          </p:cNvPr>
          <p:cNvSpPr txBox="1"/>
          <p:nvPr/>
        </p:nvSpPr>
        <p:spPr>
          <a:xfrm>
            <a:off x="-21096" y="29415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+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930F2C6-E2A4-4AB2-9F86-B8E308AFAB03}"/>
              </a:ext>
            </a:extLst>
          </p:cNvPr>
          <p:cNvGrpSpPr/>
          <p:nvPr/>
        </p:nvGrpSpPr>
        <p:grpSpPr>
          <a:xfrm>
            <a:off x="37786" y="1092539"/>
            <a:ext cx="8900403" cy="5122388"/>
            <a:chOff x="37786" y="1092539"/>
            <a:chExt cx="8900403" cy="5122388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0CB3F43-674D-40F9-AB21-34DBA36CACA7}"/>
                </a:ext>
              </a:extLst>
            </p:cNvPr>
            <p:cNvSpPr/>
            <p:nvPr/>
          </p:nvSpPr>
          <p:spPr>
            <a:xfrm>
              <a:off x="1205896" y="2820745"/>
              <a:ext cx="2794785" cy="132945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Dynamics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Orbital Dynamics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u="sng" dirty="0"/>
                <a:t>Rotational dynamics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1AA1573E-1B43-4133-8C7E-9F8C8C56932A}"/>
                </a:ext>
              </a:extLst>
            </p:cNvPr>
            <p:cNvSpPr/>
            <p:nvPr/>
          </p:nvSpPr>
          <p:spPr>
            <a:xfrm>
              <a:off x="7399649" y="4453871"/>
              <a:ext cx="1313510" cy="1337197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Sensors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5DA3CB7-2DAC-4DC6-A0F4-90A6251BC750}"/>
                </a:ext>
              </a:extLst>
            </p:cNvPr>
            <p:cNvSpPr/>
            <p:nvPr/>
          </p:nvSpPr>
          <p:spPr>
            <a:xfrm>
              <a:off x="2748497" y="1092539"/>
              <a:ext cx="3312367" cy="1586221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Disturbances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345243-DA86-494C-87AD-EC8A4D374CB9}"/>
                </a:ext>
              </a:extLst>
            </p:cNvPr>
            <p:cNvSpPr txBox="1"/>
            <p:nvPr/>
          </p:nvSpPr>
          <p:spPr>
            <a:xfrm>
              <a:off x="2985861" y="1158807"/>
              <a:ext cx="28333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GB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1B8B5299-24C5-4DED-BF5B-641F3A958D4C}"/>
                </a:ext>
              </a:extLst>
            </p:cNvPr>
            <p:cNvSpPr/>
            <p:nvPr/>
          </p:nvSpPr>
          <p:spPr>
            <a:xfrm>
              <a:off x="4206335" y="2820745"/>
              <a:ext cx="3201902" cy="1329454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Environment</a:t>
              </a: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E4BDA686-78C0-4C11-9116-E5B64FCA56D8}"/>
                </a:ext>
              </a:extLst>
            </p:cNvPr>
            <p:cNvSpPr/>
            <p:nvPr/>
          </p:nvSpPr>
          <p:spPr>
            <a:xfrm>
              <a:off x="5155113" y="4453871"/>
              <a:ext cx="2032183" cy="1319573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Mode selection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FE03B49C-0C58-41BA-A3B9-5BE4021B527F}"/>
                </a:ext>
              </a:extLst>
            </p:cNvPr>
            <p:cNvSpPr/>
            <p:nvPr/>
          </p:nvSpPr>
          <p:spPr>
            <a:xfrm>
              <a:off x="3719198" y="4453871"/>
              <a:ext cx="1276990" cy="1302720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Reference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8627743-74D5-47ED-87B8-532D5EE96C16}"/>
                </a:ext>
              </a:extLst>
            </p:cNvPr>
            <p:cNvSpPr/>
            <p:nvPr/>
          </p:nvSpPr>
          <p:spPr>
            <a:xfrm>
              <a:off x="2197278" y="4453871"/>
              <a:ext cx="1358199" cy="1302720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Control</a:t>
              </a:r>
            </a:p>
            <a:p>
              <a:pPr algn="ctr"/>
              <a:r>
                <a:rPr lang="en-GB" u="sng" dirty="0"/>
                <a:t>WBC</a:t>
              </a: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02EDD530-C681-4C70-867C-A695803EB7DB}"/>
                </a:ext>
              </a:extLst>
            </p:cNvPr>
            <p:cNvSpPr/>
            <p:nvPr/>
          </p:nvSpPr>
          <p:spPr>
            <a:xfrm>
              <a:off x="467544" y="4453871"/>
              <a:ext cx="1563231" cy="1302720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Actuator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BBCFBBD-CEE0-4AA9-9DE6-FB55177B2958}"/>
                </a:ext>
              </a:extLst>
            </p:cNvPr>
            <p:cNvSpPr/>
            <p:nvPr/>
          </p:nvSpPr>
          <p:spPr>
            <a:xfrm>
              <a:off x="37786" y="3244469"/>
              <a:ext cx="474730" cy="4897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E29AADE-83B2-4BAB-9CB2-8C5ABDDA1981}"/>
                </a:ext>
              </a:extLst>
            </p:cNvPr>
            <p:cNvCxnSpPr>
              <a:stCxn id="39" idx="6"/>
              <a:endCxn id="14" idx="1"/>
            </p:cNvCxnSpPr>
            <p:nvPr/>
          </p:nvCxnSpPr>
          <p:spPr>
            <a:xfrm flipV="1">
              <a:off x="512516" y="3485472"/>
              <a:ext cx="693380" cy="3875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Connector: Elbow 79">
              <a:extLst>
                <a:ext uri="{FF2B5EF4-FFF2-40B4-BE49-F238E27FC236}">
                  <a16:creationId xmlns:a16="http://schemas.microsoft.com/office/drawing/2014/main" id="{7BBD6781-A959-49FE-A672-5D79FB8F3965}"/>
                </a:ext>
              </a:extLst>
            </p:cNvPr>
            <p:cNvCxnSpPr>
              <a:cxnSpLocks/>
              <a:stCxn id="13" idx="1"/>
              <a:endCxn id="39" idx="0"/>
            </p:cNvCxnSpPr>
            <p:nvPr/>
          </p:nvCxnSpPr>
          <p:spPr>
            <a:xfrm rot="10800000" flipV="1">
              <a:off x="275151" y="1885649"/>
              <a:ext cx="2473346" cy="1358819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Connector: Elbow 82">
              <a:extLst>
                <a:ext uri="{FF2B5EF4-FFF2-40B4-BE49-F238E27FC236}">
                  <a16:creationId xmlns:a16="http://schemas.microsoft.com/office/drawing/2014/main" id="{1351532B-0E29-40CD-8A2B-0540A8E6A62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75152" y="3751464"/>
              <a:ext cx="192393" cy="1371006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544F31C-F913-45AF-9616-BA1212432E45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4000681" y="3485472"/>
              <a:ext cx="20565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7C4B190F-79C5-49CD-8C1E-9D93CD5BE7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296" y="5122470"/>
              <a:ext cx="21235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3E0A4FF7-9563-49E9-AF2A-31A57DF3AF4B}"/>
                </a:ext>
              </a:extLst>
            </p:cNvPr>
            <p:cNvCxnSpPr>
              <a:cxnSpLocks/>
              <a:stCxn id="30" idx="1"/>
              <a:endCxn id="33" idx="3"/>
            </p:cNvCxnSpPr>
            <p:nvPr/>
          </p:nvCxnSpPr>
          <p:spPr>
            <a:xfrm flipH="1" flipV="1">
              <a:off x="4996188" y="5105231"/>
              <a:ext cx="158925" cy="842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3B5F7A39-F0C2-453D-A901-0AAFA1AC671D}"/>
                </a:ext>
              </a:extLst>
            </p:cNvPr>
            <p:cNvCxnSpPr>
              <a:cxnSpLocks/>
              <a:stCxn id="33" idx="1"/>
              <a:endCxn id="35" idx="3"/>
            </p:cNvCxnSpPr>
            <p:nvPr/>
          </p:nvCxnSpPr>
          <p:spPr>
            <a:xfrm flipH="1">
              <a:off x="3555477" y="5105231"/>
              <a:ext cx="16372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C23EF29A-969D-49F8-9B2B-582B6E972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30775" y="5122470"/>
              <a:ext cx="166503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DCDBAA5-AAAA-4279-8CC1-53382A612873}"/>
                </a:ext>
              </a:extLst>
            </p:cNvPr>
            <p:cNvSpPr txBox="1"/>
            <p:nvPr/>
          </p:nvSpPr>
          <p:spPr>
            <a:xfrm>
              <a:off x="296410" y="365956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+</a:t>
              </a:r>
            </a:p>
          </p:txBody>
        </p:sp>
        <p:cxnSp>
          <p:nvCxnSpPr>
            <p:cNvPr id="9" name="Connector: Elbow 8">
              <a:extLst>
                <a:ext uri="{FF2B5EF4-FFF2-40B4-BE49-F238E27FC236}">
                  <a16:creationId xmlns:a16="http://schemas.microsoft.com/office/drawing/2014/main" id="{97A4117B-182F-4BD1-86A0-4ECCDD213BF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171907" y="5767536"/>
              <a:ext cx="2435306" cy="394788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29C26027-827D-4737-98F0-2E61F38D9158}"/>
                </a:ext>
              </a:extLst>
            </p:cNvPr>
            <p:cNvCxnSpPr>
              <a:cxnSpLocks/>
              <a:endCxn id="33" idx="2"/>
            </p:cNvCxnSpPr>
            <p:nvPr/>
          </p:nvCxnSpPr>
          <p:spPr>
            <a:xfrm rot="10800000">
              <a:off x="4357693" y="5756591"/>
              <a:ext cx="1814214" cy="405734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Connector: Elbow 41">
              <a:extLst>
                <a:ext uri="{FF2B5EF4-FFF2-40B4-BE49-F238E27FC236}">
                  <a16:creationId xmlns:a16="http://schemas.microsoft.com/office/drawing/2014/main" id="{BCBD1B27-D2FA-4ECC-89A6-791AC558049F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rot="10800000">
              <a:off x="2876379" y="5756592"/>
              <a:ext cx="1508985" cy="405735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AC2E4C-C659-48D9-994E-AF21D1862D27}"/>
                </a:ext>
              </a:extLst>
            </p:cNvPr>
            <p:cNvSpPr txBox="1"/>
            <p:nvPr/>
          </p:nvSpPr>
          <p:spPr>
            <a:xfrm>
              <a:off x="7052372" y="5845595"/>
              <a:ext cx="1809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i="1" dirty="0"/>
                <a:t>Ground Segment </a:t>
              </a:r>
            </a:p>
          </p:txBody>
        </p:sp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A104DEF7-5222-4E38-B0CE-DF7E8C62DF43}"/>
                </a:ext>
              </a:extLst>
            </p:cNvPr>
            <p:cNvCxnSpPr>
              <a:cxnSpLocks/>
              <a:stCxn id="13" idx="3"/>
              <a:endCxn id="21" idx="3"/>
            </p:cNvCxnSpPr>
            <p:nvPr/>
          </p:nvCxnSpPr>
          <p:spPr>
            <a:xfrm>
              <a:off x="6060864" y="1885650"/>
              <a:ext cx="2652295" cy="3236820"/>
            </a:xfrm>
            <a:prstGeom prst="bentConnector3">
              <a:avLst>
                <a:gd name="adj1" fmla="val 108619"/>
              </a:avLst>
            </a:prstGeom>
            <a:ln>
              <a:headEnd type="triangl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73AE5A0-D0D0-4878-9D85-940480A62700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7408237" y="3485472"/>
              <a:ext cx="1529952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3922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-208040"/>
            <a:ext cx="6768752" cy="991195"/>
          </a:xfrm>
        </p:spPr>
        <p:txBody>
          <a:bodyPr/>
          <a:lstStyle/>
          <a:p>
            <a:r>
              <a:rPr lang="en-US" dirty="0"/>
              <a:t>ADCS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17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</p:spPr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DC143FBA-702C-4A55-975F-2ADA8E74A36B}"/>
              </a:ext>
            </a:extLst>
          </p:cNvPr>
          <p:cNvSpPr txBox="1"/>
          <p:nvPr/>
        </p:nvSpPr>
        <p:spPr>
          <a:xfrm>
            <a:off x="-21096" y="29415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+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930F2C6-E2A4-4AB2-9F86-B8E308AFAB03}"/>
              </a:ext>
            </a:extLst>
          </p:cNvPr>
          <p:cNvGrpSpPr/>
          <p:nvPr/>
        </p:nvGrpSpPr>
        <p:grpSpPr>
          <a:xfrm>
            <a:off x="37786" y="1092539"/>
            <a:ext cx="8900403" cy="5122388"/>
            <a:chOff x="37786" y="1092539"/>
            <a:chExt cx="8900403" cy="5122388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0CB3F43-674D-40F9-AB21-34DBA36CACA7}"/>
                </a:ext>
              </a:extLst>
            </p:cNvPr>
            <p:cNvSpPr/>
            <p:nvPr/>
          </p:nvSpPr>
          <p:spPr>
            <a:xfrm>
              <a:off x="1205896" y="2820745"/>
              <a:ext cx="2794785" cy="132945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Dynamics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Orbital Dynamics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u="sng" dirty="0"/>
                <a:t>Rotational dynamics</a:t>
              </a:r>
            </a:p>
            <a:p>
              <a:pPr algn="ctr"/>
              <a:endParaRPr lang="en-GB" dirty="0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1AA1573E-1B43-4133-8C7E-9F8C8C56932A}"/>
                </a:ext>
              </a:extLst>
            </p:cNvPr>
            <p:cNvSpPr/>
            <p:nvPr/>
          </p:nvSpPr>
          <p:spPr>
            <a:xfrm>
              <a:off x="7399649" y="4453871"/>
              <a:ext cx="1313510" cy="1337197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Sensors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Delay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Noise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Errors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CE48323-9DA6-4E11-BB58-B4ECDFC3E1B7}"/>
                </a:ext>
              </a:extLst>
            </p:cNvPr>
            <p:cNvSpPr txBox="1"/>
            <p:nvPr/>
          </p:nvSpPr>
          <p:spPr>
            <a:xfrm>
              <a:off x="2551380" y="2879815"/>
              <a:ext cx="184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en-GB" u="sng" dirty="0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5DA3CB7-2DAC-4DC6-A0F4-90A6251BC750}"/>
                </a:ext>
              </a:extLst>
            </p:cNvPr>
            <p:cNvSpPr/>
            <p:nvPr/>
          </p:nvSpPr>
          <p:spPr>
            <a:xfrm>
              <a:off x="2748497" y="1092539"/>
              <a:ext cx="3312367" cy="158622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Disturbances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Aerodynamic drag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Gravity gradient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Solar radiation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Internal magnetic Dipole</a:t>
              </a:r>
            </a:p>
            <a:p>
              <a:pPr algn="ctr"/>
              <a:endParaRPr lang="en-GB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345243-DA86-494C-87AD-EC8A4D374CB9}"/>
                </a:ext>
              </a:extLst>
            </p:cNvPr>
            <p:cNvSpPr txBox="1"/>
            <p:nvPr/>
          </p:nvSpPr>
          <p:spPr>
            <a:xfrm>
              <a:off x="2985861" y="1158807"/>
              <a:ext cx="28333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GB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1B8B5299-24C5-4DED-BF5B-641F3A958D4C}"/>
                </a:ext>
              </a:extLst>
            </p:cNvPr>
            <p:cNvSpPr/>
            <p:nvPr/>
          </p:nvSpPr>
          <p:spPr>
            <a:xfrm>
              <a:off x="4206335" y="2820745"/>
              <a:ext cx="3201902" cy="132945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Environment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r>
                <a:rPr lang="en-GB" dirty="0"/>
                <a:t>Magnetic Field</a:t>
              </a:r>
            </a:p>
            <a:p>
              <a:pPr lvl="1" algn="ctr"/>
              <a:r>
                <a:rPr lang="en-GB" dirty="0"/>
                <a:t>(IGRF. Spherical harmonics)</a:t>
              </a:r>
            </a:p>
            <a:p>
              <a:pPr algn="ctr"/>
              <a:endParaRPr lang="en-GB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5891F3F-75C7-48A6-A56D-A5A7A12E6A1B}"/>
                </a:ext>
              </a:extLst>
            </p:cNvPr>
            <p:cNvSpPr txBox="1"/>
            <p:nvPr/>
          </p:nvSpPr>
          <p:spPr>
            <a:xfrm>
              <a:off x="4130864" y="2897123"/>
              <a:ext cx="3201902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9133A2-5F91-498A-AD15-B2BC28D26654}"/>
                </a:ext>
              </a:extLst>
            </p:cNvPr>
            <p:cNvSpPr txBox="1"/>
            <p:nvPr/>
          </p:nvSpPr>
          <p:spPr>
            <a:xfrm>
              <a:off x="7505717" y="4491809"/>
              <a:ext cx="10352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E4BDA686-78C0-4C11-9116-E5B64FCA56D8}"/>
                </a:ext>
              </a:extLst>
            </p:cNvPr>
            <p:cNvSpPr/>
            <p:nvPr/>
          </p:nvSpPr>
          <p:spPr>
            <a:xfrm>
              <a:off x="5155113" y="4453871"/>
              <a:ext cx="2032183" cy="1319573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GB" b="1" dirty="0"/>
                <a:t>Mode selection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Detumbling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Zenith pointing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Sun pointing</a:t>
              </a:r>
            </a:p>
            <a:p>
              <a:pPr algn="ctr"/>
              <a:endParaRPr lang="en-GB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309E517-EF62-4AC4-9E5F-11CC26982DCB}"/>
                </a:ext>
              </a:extLst>
            </p:cNvPr>
            <p:cNvSpPr txBox="1"/>
            <p:nvPr/>
          </p:nvSpPr>
          <p:spPr>
            <a:xfrm>
              <a:off x="5244839" y="4491809"/>
              <a:ext cx="23266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GB" dirty="0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FE03B49C-0C58-41BA-A3B9-5BE4021B527F}"/>
                </a:ext>
              </a:extLst>
            </p:cNvPr>
            <p:cNvSpPr/>
            <p:nvPr/>
          </p:nvSpPr>
          <p:spPr>
            <a:xfrm>
              <a:off x="3787475" y="4453871"/>
              <a:ext cx="1171501" cy="1302720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GB" b="1" dirty="0"/>
                <a:t>Reference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Desired</a:t>
              </a:r>
            </a:p>
            <a:p>
              <a:r>
                <a:rPr lang="en-GB" dirty="0"/>
                <a:t>  Attitude</a:t>
              </a:r>
            </a:p>
            <a:p>
              <a:pPr algn="ctr"/>
              <a:endParaRPr lang="en-GB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0131D8F-3492-4F86-AB0E-3E81A9FF2132}"/>
                </a:ext>
              </a:extLst>
            </p:cNvPr>
            <p:cNvSpPr txBox="1"/>
            <p:nvPr/>
          </p:nvSpPr>
          <p:spPr>
            <a:xfrm>
              <a:off x="3779950" y="4491809"/>
              <a:ext cx="14453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GB" dirty="0"/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8627743-74D5-47ED-87B8-532D5EE96C16}"/>
                </a:ext>
              </a:extLst>
            </p:cNvPr>
            <p:cNvSpPr/>
            <p:nvPr/>
          </p:nvSpPr>
          <p:spPr>
            <a:xfrm>
              <a:off x="2197278" y="4453871"/>
              <a:ext cx="1358199" cy="1302720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GB" b="1" dirty="0"/>
                <a:t>Control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PID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LQR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u="sng" dirty="0"/>
                <a:t>WBC</a:t>
              </a:r>
            </a:p>
            <a:p>
              <a:pPr algn="ctr"/>
              <a:endParaRPr lang="en-GB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A62D11B-F6D8-426F-AC5A-A9D02FC92FDA}"/>
                </a:ext>
              </a:extLst>
            </p:cNvPr>
            <p:cNvSpPr txBox="1"/>
            <p:nvPr/>
          </p:nvSpPr>
          <p:spPr>
            <a:xfrm>
              <a:off x="2388972" y="4505066"/>
              <a:ext cx="13887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GB" u="sng" dirty="0"/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02EDD530-C681-4C70-867C-A695803EB7DB}"/>
                </a:ext>
              </a:extLst>
            </p:cNvPr>
            <p:cNvSpPr/>
            <p:nvPr/>
          </p:nvSpPr>
          <p:spPr>
            <a:xfrm>
              <a:off x="467544" y="4453871"/>
              <a:ext cx="1563231" cy="1302720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Actuator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 err="1"/>
                <a:t>MagneticTorquers</a:t>
              </a:r>
              <a:endParaRPr lang="en-GB" dirty="0"/>
            </a:p>
            <a:p>
              <a:pPr algn="ctr"/>
              <a:endParaRPr lang="en-GB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9F1D708-EAAE-48A6-A1CF-3EE1A4BE2615}"/>
                </a:ext>
              </a:extLst>
            </p:cNvPr>
            <p:cNvSpPr txBox="1"/>
            <p:nvPr/>
          </p:nvSpPr>
          <p:spPr>
            <a:xfrm>
              <a:off x="479289" y="4491809"/>
              <a:ext cx="14453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GB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BBCFBBD-CEE0-4AA9-9DE6-FB55177B2958}"/>
                </a:ext>
              </a:extLst>
            </p:cNvPr>
            <p:cNvSpPr/>
            <p:nvPr/>
          </p:nvSpPr>
          <p:spPr>
            <a:xfrm>
              <a:off x="37786" y="3244469"/>
              <a:ext cx="474730" cy="4897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E29AADE-83B2-4BAB-9CB2-8C5ABDDA1981}"/>
                </a:ext>
              </a:extLst>
            </p:cNvPr>
            <p:cNvCxnSpPr>
              <a:stCxn id="39" idx="6"/>
              <a:endCxn id="14" idx="1"/>
            </p:cNvCxnSpPr>
            <p:nvPr/>
          </p:nvCxnSpPr>
          <p:spPr>
            <a:xfrm flipV="1">
              <a:off x="512516" y="3485472"/>
              <a:ext cx="693380" cy="3875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Connector: Elbow 79">
              <a:extLst>
                <a:ext uri="{FF2B5EF4-FFF2-40B4-BE49-F238E27FC236}">
                  <a16:creationId xmlns:a16="http://schemas.microsoft.com/office/drawing/2014/main" id="{7BBD6781-A959-49FE-A672-5D79FB8F3965}"/>
                </a:ext>
              </a:extLst>
            </p:cNvPr>
            <p:cNvCxnSpPr>
              <a:cxnSpLocks/>
              <a:stCxn id="13" idx="1"/>
              <a:endCxn id="39" idx="0"/>
            </p:cNvCxnSpPr>
            <p:nvPr/>
          </p:nvCxnSpPr>
          <p:spPr>
            <a:xfrm rot="10800000" flipV="1">
              <a:off x="275151" y="1885649"/>
              <a:ext cx="2473346" cy="1358819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Connector: Elbow 82">
              <a:extLst>
                <a:ext uri="{FF2B5EF4-FFF2-40B4-BE49-F238E27FC236}">
                  <a16:creationId xmlns:a16="http://schemas.microsoft.com/office/drawing/2014/main" id="{1351532B-0E29-40CD-8A2B-0540A8E6A62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75152" y="3751464"/>
              <a:ext cx="192393" cy="1371006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544F31C-F913-45AF-9616-BA1212432E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29485" y="3485472"/>
              <a:ext cx="176850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7C4B190F-79C5-49CD-8C1E-9D93CD5BE7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296" y="5122470"/>
              <a:ext cx="21235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3E0A4FF7-9563-49E9-AF2A-31A57DF3AF4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58976" y="5122470"/>
              <a:ext cx="186926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3B5F7A39-F0C2-453D-A901-0AAFA1AC671D}"/>
                </a:ext>
              </a:extLst>
            </p:cNvPr>
            <p:cNvCxnSpPr/>
            <p:nvPr/>
          </p:nvCxnSpPr>
          <p:spPr>
            <a:xfrm flipH="1">
              <a:off x="3555477" y="5122470"/>
              <a:ext cx="23199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C23EF29A-969D-49F8-9B2B-582B6E972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30775" y="5122470"/>
              <a:ext cx="166503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DCDBAA5-AAAA-4279-8CC1-53382A612873}"/>
                </a:ext>
              </a:extLst>
            </p:cNvPr>
            <p:cNvSpPr txBox="1"/>
            <p:nvPr/>
          </p:nvSpPr>
          <p:spPr>
            <a:xfrm>
              <a:off x="296410" y="365956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+</a:t>
              </a:r>
            </a:p>
          </p:txBody>
        </p:sp>
        <p:cxnSp>
          <p:nvCxnSpPr>
            <p:cNvPr id="9" name="Connector: Elbow 8">
              <a:extLst>
                <a:ext uri="{FF2B5EF4-FFF2-40B4-BE49-F238E27FC236}">
                  <a16:creationId xmlns:a16="http://schemas.microsoft.com/office/drawing/2014/main" id="{97A4117B-182F-4BD1-86A0-4ECCDD213BF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171907" y="5767536"/>
              <a:ext cx="2435306" cy="394788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29C26027-827D-4737-98F0-2E61F38D9158}"/>
                </a:ext>
              </a:extLst>
            </p:cNvPr>
            <p:cNvCxnSpPr>
              <a:cxnSpLocks/>
              <a:endCxn id="33" idx="2"/>
            </p:cNvCxnSpPr>
            <p:nvPr/>
          </p:nvCxnSpPr>
          <p:spPr>
            <a:xfrm rot="10800000">
              <a:off x="4373226" y="5756592"/>
              <a:ext cx="1826534" cy="405735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Connector: Elbow 41">
              <a:extLst>
                <a:ext uri="{FF2B5EF4-FFF2-40B4-BE49-F238E27FC236}">
                  <a16:creationId xmlns:a16="http://schemas.microsoft.com/office/drawing/2014/main" id="{BCBD1B27-D2FA-4ECC-89A6-791AC558049F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rot="10800000">
              <a:off x="2876379" y="5756592"/>
              <a:ext cx="1508985" cy="405735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AC2E4C-C659-48D9-994E-AF21D1862D27}"/>
                </a:ext>
              </a:extLst>
            </p:cNvPr>
            <p:cNvSpPr txBox="1"/>
            <p:nvPr/>
          </p:nvSpPr>
          <p:spPr>
            <a:xfrm>
              <a:off x="7052372" y="5845595"/>
              <a:ext cx="1809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i="1" dirty="0"/>
                <a:t>Ground Segment </a:t>
              </a:r>
            </a:p>
          </p:txBody>
        </p:sp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A104DEF7-5222-4E38-B0CE-DF7E8C62DF43}"/>
                </a:ext>
              </a:extLst>
            </p:cNvPr>
            <p:cNvCxnSpPr>
              <a:cxnSpLocks/>
              <a:stCxn id="13" idx="3"/>
              <a:endCxn id="21" idx="3"/>
            </p:cNvCxnSpPr>
            <p:nvPr/>
          </p:nvCxnSpPr>
          <p:spPr>
            <a:xfrm>
              <a:off x="6060864" y="1885650"/>
              <a:ext cx="2652295" cy="3236820"/>
            </a:xfrm>
            <a:prstGeom prst="bentConnector3">
              <a:avLst>
                <a:gd name="adj1" fmla="val 108619"/>
              </a:avLst>
            </a:prstGeom>
            <a:ln>
              <a:headEnd type="triangl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73AE5A0-D0D0-4878-9D85-940480A62700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7408237" y="3485472"/>
              <a:ext cx="1529952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05219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-208040"/>
            <a:ext cx="6768752" cy="991195"/>
          </a:xfrm>
        </p:spPr>
        <p:txBody>
          <a:bodyPr/>
          <a:lstStyle/>
          <a:p>
            <a:r>
              <a:rPr lang="en-US" dirty="0"/>
              <a:t>ADCS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18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</p:spPr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82105B6-C4EF-423F-8CA0-BDD3CE148216}"/>
              </a:ext>
            </a:extLst>
          </p:cNvPr>
          <p:cNvGrpSpPr/>
          <p:nvPr/>
        </p:nvGrpSpPr>
        <p:grpSpPr>
          <a:xfrm>
            <a:off x="-21096" y="1092539"/>
            <a:ext cx="8959285" cy="5122388"/>
            <a:chOff x="-21096" y="1092539"/>
            <a:chExt cx="8959285" cy="5122388"/>
          </a:xfrm>
        </p:grpSpPr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DC143FBA-702C-4A55-975F-2ADA8E74A36B}"/>
                </a:ext>
              </a:extLst>
            </p:cNvPr>
            <p:cNvSpPr txBox="1"/>
            <p:nvPr/>
          </p:nvSpPr>
          <p:spPr>
            <a:xfrm>
              <a:off x="-21096" y="294154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+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0930F2C6-E2A4-4AB2-9F86-B8E308AFAB03}"/>
                </a:ext>
              </a:extLst>
            </p:cNvPr>
            <p:cNvGrpSpPr/>
            <p:nvPr/>
          </p:nvGrpSpPr>
          <p:grpSpPr>
            <a:xfrm>
              <a:off x="37786" y="1092539"/>
              <a:ext cx="8900403" cy="5122388"/>
              <a:chOff x="37786" y="1092539"/>
              <a:chExt cx="8900403" cy="5122388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20CB3F43-674D-40F9-AB21-34DBA36CACA7}"/>
                  </a:ext>
                </a:extLst>
              </p:cNvPr>
              <p:cNvSpPr/>
              <p:nvPr/>
            </p:nvSpPr>
            <p:spPr>
              <a:xfrm>
                <a:off x="1246353" y="2824620"/>
                <a:ext cx="2794785" cy="1329454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1AA1573E-1B43-4133-8C7E-9F8C8C56932A}"/>
                  </a:ext>
                </a:extLst>
              </p:cNvPr>
              <p:cNvSpPr/>
              <p:nvPr/>
            </p:nvSpPr>
            <p:spPr>
              <a:xfrm>
                <a:off x="7399649" y="4453871"/>
                <a:ext cx="1313510" cy="133719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CE48323-9DA6-4E11-BB58-B4ECDFC3E1B7}"/>
                  </a:ext>
                </a:extLst>
              </p:cNvPr>
              <p:cNvSpPr txBox="1"/>
              <p:nvPr/>
            </p:nvSpPr>
            <p:spPr>
              <a:xfrm>
                <a:off x="1458196" y="2879815"/>
                <a:ext cx="2371098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b="1" dirty="0"/>
                  <a:t>Dynamics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Orbital Dynamics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u="sng" dirty="0"/>
                  <a:t>Rotational dynamics</a:t>
                </a: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65DA3CB7-2DAC-4DC6-A0F4-90A6251BC750}"/>
                  </a:ext>
                </a:extLst>
              </p:cNvPr>
              <p:cNvSpPr/>
              <p:nvPr/>
            </p:nvSpPr>
            <p:spPr>
              <a:xfrm>
                <a:off x="2748497" y="1092539"/>
                <a:ext cx="3312367" cy="1586221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2345243-DA86-494C-87AD-EC8A4D374CB9}"/>
                  </a:ext>
                </a:extLst>
              </p:cNvPr>
              <p:cNvSpPr txBox="1"/>
              <p:nvPr/>
            </p:nvSpPr>
            <p:spPr>
              <a:xfrm>
                <a:off x="2985861" y="1158807"/>
                <a:ext cx="2833348" cy="1975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/>
                  <a:t>Disturbances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Aerodynamic drag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Gravity gradient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Solar radiation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Internal magnetic Dipole</a:t>
                </a:r>
              </a:p>
              <a:p>
                <a:pPr marL="285750" indent="-285750" algn="ctr">
                  <a:buFont typeface="Arial" panose="020B0604020202020204" pitchFamily="34" charset="0"/>
                  <a:buChar char="•"/>
                </a:pPr>
                <a:endParaRPr lang="en-GB" dirty="0"/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1B8B5299-24C5-4DED-BF5B-641F3A958D4C}"/>
                  </a:ext>
                </a:extLst>
              </p:cNvPr>
              <p:cNvSpPr/>
              <p:nvPr/>
            </p:nvSpPr>
            <p:spPr>
              <a:xfrm>
                <a:off x="4206335" y="2820745"/>
                <a:ext cx="3201902" cy="1329454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5891F3F-75C7-48A6-A56D-A5A7A12E6A1B}"/>
                  </a:ext>
                </a:extLst>
              </p:cNvPr>
              <p:cNvSpPr txBox="1"/>
              <p:nvPr/>
            </p:nvSpPr>
            <p:spPr>
              <a:xfrm>
                <a:off x="4130864" y="2897123"/>
                <a:ext cx="3201902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/>
                  <a:t>Environment</a:t>
                </a:r>
              </a:p>
              <a:p>
                <a:pPr marL="285750" indent="-285750" algn="ctr">
                  <a:buFont typeface="Arial" panose="020B0604020202020204" pitchFamily="34" charset="0"/>
                  <a:buChar char="•"/>
                </a:pPr>
                <a:r>
                  <a:rPr lang="en-GB" dirty="0"/>
                  <a:t>Magnetic Field</a:t>
                </a:r>
              </a:p>
              <a:p>
                <a:pPr lvl="1" algn="ctr"/>
                <a:r>
                  <a:rPr lang="en-GB" dirty="0"/>
                  <a:t>(IGRF. Spherical harmonics)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A9133A2-5F91-498A-AD15-B2BC28D26654}"/>
                  </a:ext>
                </a:extLst>
              </p:cNvPr>
              <p:cNvSpPr txBox="1"/>
              <p:nvPr/>
            </p:nvSpPr>
            <p:spPr>
              <a:xfrm>
                <a:off x="7505717" y="4491809"/>
                <a:ext cx="1035235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/>
                  <a:t>Sensors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Delay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Noise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Errors</a:t>
                </a:r>
              </a:p>
            </p:txBody>
          </p:sp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E4BDA686-78C0-4C11-9116-E5B64FCA56D8}"/>
                  </a:ext>
                </a:extLst>
              </p:cNvPr>
              <p:cNvSpPr/>
              <p:nvPr/>
            </p:nvSpPr>
            <p:spPr>
              <a:xfrm>
                <a:off x="5155113" y="4453871"/>
                <a:ext cx="2032183" cy="131957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309E517-EF62-4AC4-9E5F-11CC26982DCB}"/>
                  </a:ext>
                </a:extLst>
              </p:cNvPr>
              <p:cNvSpPr txBox="1"/>
              <p:nvPr/>
            </p:nvSpPr>
            <p:spPr>
              <a:xfrm>
                <a:off x="5244839" y="4491809"/>
                <a:ext cx="2326601" cy="1224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/>
                  <a:t>Mode selection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Detumbling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Zenith pointing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Sun pointing</a:t>
                </a:r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FE03B49C-0C58-41BA-A3B9-5BE4021B527F}"/>
                  </a:ext>
                </a:extLst>
              </p:cNvPr>
              <p:cNvSpPr/>
              <p:nvPr/>
            </p:nvSpPr>
            <p:spPr>
              <a:xfrm>
                <a:off x="3787475" y="4453871"/>
                <a:ext cx="1171501" cy="130272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40131D8F-3492-4F86-AB0E-3E81A9FF2132}"/>
                  </a:ext>
                </a:extLst>
              </p:cNvPr>
              <p:cNvSpPr txBox="1"/>
              <p:nvPr/>
            </p:nvSpPr>
            <p:spPr>
              <a:xfrm>
                <a:off x="3779950" y="4491809"/>
                <a:ext cx="144531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/>
                  <a:t>Reference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Desired</a:t>
                </a:r>
              </a:p>
              <a:p>
                <a:r>
                  <a:rPr lang="en-GB" dirty="0"/>
                  <a:t>  Attitude</a:t>
                </a:r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E8627743-74D5-47ED-87B8-532D5EE96C16}"/>
                  </a:ext>
                </a:extLst>
              </p:cNvPr>
              <p:cNvSpPr/>
              <p:nvPr/>
            </p:nvSpPr>
            <p:spPr>
              <a:xfrm>
                <a:off x="2197278" y="4453871"/>
                <a:ext cx="1358199" cy="130272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A62D11B-F6D8-426F-AC5A-A9D02FC92FDA}"/>
                  </a:ext>
                </a:extLst>
              </p:cNvPr>
              <p:cNvSpPr txBox="1"/>
              <p:nvPr/>
            </p:nvSpPr>
            <p:spPr>
              <a:xfrm>
                <a:off x="2388261" y="4477458"/>
                <a:ext cx="138871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/>
                  <a:t>Control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PID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LQR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u="sng" dirty="0"/>
                  <a:t>WBC</a:t>
                </a:r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02EDD530-C681-4C70-867C-A695803EB7DB}"/>
                  </a:ext>
                </a:extLst>
              </p:cNvPr>
              <p:cNvSpPr/>
              <p:nvPr/>
            </p:nvSpPr>
            <p:spPr>
              <a:xfrm>
                <a:off x="467544" y="4453871"/>
                <a:ext cx="1563231" cy="130272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9F1D708-EAAE-48A6-A1CF-3EE1A4BE2615}"/>
                  </a:ext>
                </a:extLst>
              </p:cNvPr>
              <p:cNvSpPr txBox="1"/>
              <p:nvPr/>
            </p:nvSpPr>
            <p:spPr>
              <a:xfrm>
                <a:off x="479289" y="4491809"/>
                <a:ext cx="144531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/>
                  <a:t>Actuator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 err="1"/>
                  <a:t>MagneticTorquers</a:t>
                </a:r>
                <a:endParaRPr lang="en-GB" dirty="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3BBCFBBD-CEE0-4AA9-9DE6-FB55177B2958}"/>
                  </a:ext>
                </a:extLst>
              </p:cNvPr>
              <p:cNvSpPr/>
              <p:nvPr/>
            </p:nvSpPr>
            <p:spPr>
              <a:xfrm>
                <a:off x="37786" y="3244469"/>
                <a:ext cx="474730" cy="48975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4E29AADE-83B2-4BAB-9CB2-8C5ABDDA1981}"/>
                  </a:ext>
                </a:extLst>
              </p:cNvPr>
              <p:cNvCxnSpPr>
                <a:stCxn id="39" idx="6"/>
                <a:endCxn id="14" idx="1"/>
              </p:cNvCxnSpPr>
              <p:nvPr/>
            </p:nvCxnSpPr>
            <p:spPr>
              <a:xfrm>
                <a:off x="512516" y="3489347"/>
                <a:ext cx="733837" cy="0"/>
              </a:xfrm>
              <a:prstGeom prst="straightConnector1">
                <a:avLst/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Connector: Elbow 79">
                <a:extLst>
                  <a:ext uri="{FF2B5EF4-FFF2-40B4-BE49-F238E27FC236}">
                    <a16:creationId xmlns:a16="http://schemas.microsoft.com/office/drawing/2014/main" id="{7BBD6781-A959-49FE-A672-5D79FB8F3965}"/>
                  </a:ext>
                </a:extLst>
              </p:cNvPr>
              <p:cNvCxnSpPr>
                <a:cxnSpLocks/>
                <a:stCxn id="13" idx="1"/>
                <a:endCxn id="39" idx="0"/>
              </p:cNvCxnSpPr>
              <p:nvPr/>
            </p:nvCxnSpPr>
            <p:spPr>
              <a:xfrm rot="10800000" flipV="1">
                <a:off x="275151" y="1885649"/>
                <a:ext cx="2473346" cy="1358819"/>
              </a:xfrm>
              <a:prstGeom prst="bentConnector2">
                <a:avLst/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Connector: Elbow 82">
                <a:extLst>
                  <a:ext uri="{FF2B5EF4-FFF2-40B4-BE49-F238E27FC236}">
                    <a16:creationId xmlns:a16="http://schemas.microsoft.com/office/drawing/2014/main" id="{1351532B-0E29-40CD-8A2B-0540A8E6A62A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275152" y="3751464"/>
                <a:ext cx="192393" cy="1371006"/>
              </a:xfrm>
              <a:prstGeom prst="bentConnector2">
                <a:avLst/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>
                <a:extLst>
                  <a:ext uri="{FF2B5EF4-FFF2-40B4-BE49-F238E27FC236}">
                    <a16:creationId xmlns:a16="http://schemas.microsoft.com/office/drawing/2014/main" id="{3544F31C-F913-45AF-9616-BA1212432E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029485" y="3485472"/>
                <a:ext cx="176850" cy="1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105">
                <a:extLst>
                  <a:ext uri="{FF2B5EF4-FFF2-40B4-BE49-F238E27FC236}">
                    <a16:creationId xmlns:a16="http://schemas.microsoft.com/office/drawing/2014/main" id="{7C4B190F-79C5-49CD-8C1E-9D93CD5BE7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87296" y="5122470"/>
                <a:ext cx="212354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Arrow Connector 107">
                <a:extLst>
                  <a:ext uri="{FF2B5EF4-FFF2-40B4-BE49-F238E27FC236}">
                    <a16:creationId xmlns:a16="http://schemas.microsoft.com/office/drawing/2014/main" id="{3E0A4FF7-9563-49E9-AF2A-31A57DF3AF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958976" y="5122470"/>
                <a:ext cx="186926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>
                <a:extLst>
                  <a:ext uri="{FF2B5EF4-FFF2-40B4-BE49-F238E27FC236}">
                    <a16:creationId xmlns:a16="http://schemas.microsoft.com/office/drawing/2014/main" id="{3B5F7A39-F0C2-453D-A901-0AAFA1AC671D}"/>
                  </a:ext>
                </a:extLst>
              </p:cNvPr>
              <p:cNvCxnSpPr/>
              <p:nvPr/>
            </p:nvCxnSpPr>
            <p:spPr>
              <a:xfrm flipH="1">
                <a:off x="3555477" y="5122470"/>
                <a:ext cx="23199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Arrow Connector 111">
                <a:extLst>
                  <a:ext uri="{FF2B5EF4-FFF2-40B4-BE49-F238E27FC236}">
                    <a16:creationId xmlns:a16="http://schemas.microsoft.com/office/drawing/2014/main" id="{C23EF29A-969D-49F8-9B2B-582B6E972DF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30775" y="5122470"/>
                <a:ext cx="166503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CDCDBAA5-AAAA-4279-8CC1-53382A612873}"/>
                  </a:ext>
                </a:extLst>
              </p:cNvPr>
              <p:cNvSpPr txBox="1"/>
              <p:nvPr/>
            </p:nvSpPr>
            <p:spPr>
              <a:xfrm>
                <a:off x="296410" y="3659562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+</a:t>
                </a:r>
              </a:p>
            </p:txBody>
          </p:sp>
          <p:cxnSp>
            <p:nvCxnSpPr>
              <p:cNvPr id="9" name="Connector: Elbow 8">
                <a:extLst>
                  <a:ext uri="{FF2B5EF4-FFF2-40B4-BE49-F238E27FC236}">
                    <a16:creationId xmlns:a16="http://schemas.microsoft.com/office/drawing/2014/main" id="{97A4117B-182F-4BD1-86A0-4ECCDD213BFC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6171907" y="5767536"/>
                <a:ext cx="2435306" cy="394788"/>
              </a:xfrm>
              <a:prstGeom prst="bentConnector2">
                <a:avLst/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Connector: Elbow 39">
                <a:extLst>
                  <a:ext uri="{FF2B5EF4-FFF2-40B4-BE49-F238E27FC236}">
                    <a16:creationId xmlns:a16="http://schemas.microsoft.com/office/drawing/2014/main" id="{29C26027-827D-4737-98F0-2E61F38D9158}"/>
                  </a:ext>
                </a:extLst>
              </p:cNvPr>
              <p:cNvCxnSpPr>
                <a:cxnSpLocks/>
                <a:endCxn id="33" idx="2"/>
              </p:cNvCxnSpPr>
              <p:nvPr/>
            </p:nvCxnSpPr>
            <p:spPr>
              <a:xfrm rot="10800000">
                <a:off x="4373226" y="5756592"/>
                <a:ext cx="1826534" cy="405735"/>
              </a:xfrm>
              <a:prstGeom prst="bentConnector2">
                <a:avLst/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Connector: Elbow 41">
                <a:extLst>
                  <a:ext uri="{FF2B5EF4-FFF2-40B4-BE49-F238E27FC236}">
                    <a16:creationId xmlns:a16="http://schemas.microsoft.com/office/drawing/2014/main" id="{BCBD1B27-D2FA-4ECC-89A6-791AC558049F}"/>
                  </a:ext>
                </a:extLst>
              </p:cNvPr>
              <p:cNvCxnSpPr>
                <a:cxnSpLocks/>
                <a:endCxn id="35" idx="2"/>
              </p:cNvCxnSpPr>
              <p:nvPr/>
            </p:nvCxnSpPr>
            <p:spPr>
              <a:xfrm rot="10800000">
                <a:off x="2876379" y="5756592"/>
                <a:ext cx="1508985" cy="405735"/>
              </a:xfrm>
              <a:prstGeom prst="bentConnector2">
                <a:avLst/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3AC2E4C-C659-48D9-994E-AF21D1862D27}"/>
                  </a:ext>
                </a:extLst>
              </p:cNvPr>
              <p:cNvSpPr txBox="1"/>
              <p:nvPr/>
            </p:nvSpPr>
            <p:spPr>
              <a:xfrm>
                <a:off x="7052372" y="5845595"/>
                <a:ext cx="18094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i="1" dirty="0"/>
                  <a:t>Ground Segment </a:t>
                </a:r>
              </a:p>
            </p:txBody>
          </p:sp>
          <p:cxnSp>
            <p:nvCxnSpPr>
              <p:cNvPr id="7" name="Connector: Elbow 6">
                <a:extLst>
                  <a:ext uri="{FF2B5EF4-FFF2-40B4-BE49-F238E27FC236}">
                    <a16:creationId xmlns:a16="http://schemas.microsoft.com/office/drawing/2014/main" id="{A104DEF7-5222-4E38-B0CE-DF7E8C62DF43}"/>
                  </a:ext>
                </a:extLst>
              </p:cNvPr>
              <p:cNvCxnSpPr>
                <a:cxnSpLocks/>
                <a:stCxn id="13" idx="3"/>
                <a:endCxn id="21" idx="3"/>
              </p:cNvCxnSpPr>
              <p:nvPr/>
            </p:nvCxnSpPr>
            <p:spPr>
              <a:xfrm>
                <a:off x="6060864" y="1885650"/>
                <a:ext cx="2652295" cy="3236820"/>
              </a:xfrm>
              <a:prstGeom prst="bentConnector3">
                <a:avLst>
                  <a:gd name="adj1" fmla="val 108619"/>
                </a:avLst>
              </a:prstGeom>
              <a:ln>
                <a:headEnd type="triangle"/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773AE5A0-D0D0-4878-9D85-940480A62700}"/>
                  </a:ext>
                </a:extLst>
              </p:cNvPr>
              <p:cNvCxnSpPr>
                <a:cxnSpLocks/>
                <a:stCxn id="27" idx="3"/>
              </p:cNvCxnSpPr>
              <p:nvPr/>
            </p:nvCxnSpPr>
            <p:spPr>
              <a:xfrm>
                <a:off x="7408237" y="3485472"/>
                <a:ext cx="1529952" cy="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694462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BB46B-F201-4A58-B7BD-079AC058E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6088E-E958-46E8-92C0-8AD2334DB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%% Questions? %%</a:t>
            </a:r>
          </a:p>
          <a:p>
            <a:pPr lvl="1"/>
            <a:r>
              <a:rPr lang="en-GB" dirty="0"/>
              <a:t>Is the choice of this structure clear?</a:t>
            </a:r>
          </a:p>
          <a:p>
            <a:pPr lvl="1"/>
            <a:r>
              <a:rPr lang="en-GB" dirty="0"/>
              <a:t>Why this particular arrangement?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D7AC2-D26E-4B37-A7E9-7603524508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E88C90-BFDF-47FE-AF77-4E16EC7A1E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19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A611315-C038-418C-BA34-3D67C546912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75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D4C4-FE2B-4B2E-A929-9B17819E3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F93ED-5233-4621-BD96-4D8D867F1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  <a:p>
            <a:pPr lvl="1"/>
            <a:endParaRPr lang="en-GB" dirty="0"/>
          </a:p>
          <a:p>
            <a:r>
              <a:rPr lang="en-GB" dirty="0"/>
              <a:t>Model</a:t>
            </a:r>
          </a:p>
          <a:p>
            <a:pPr lvl="1"/>
            <a:r>
              <a:rPr lang="en-GB" dirty="0"/>
              <a:t>Theory</a:t>
            </a:r>
          </a:p>
          <a:p>
            <a:pPr lvl="1"/>
            <a:r>
              <a:rPr lang="en-GB" dirty="0"/>
              <a:t>Simulink</a:t>
            </a:r>
          </a:p>
          <a:p>
            <a:pPr lvl="1"/>
            <a:r>
              <a:rPr lang="en-GB" dirty="0"/>
              <a:t>Results</a:t>
            </a:r>
          </a:p>
          <a:p>
            <a:r>
              <a:rPr lang="en-GB" dirty="0"/>
              <a:t>Hardware</a:t>
            </a:r>
          </a:p>
          <a:p>
            <a:pPr marL="0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90704F-78A5-46D6-8854-1C51F34F5B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B68AC5-861B-416F-AEEB-87CB2D028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4AA0406-FA51-4278-AADB-E6773441301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46611D-71C1-4F63-8CBE-0EAE3DA6B44D}"/>
              </a:ext>
            </a:extLst>
          </p:cNvPr>
          <p:cNvSpPr txBox="1"/>
          <p:nvPr/>
        </p:nvSpPr>
        <p:spPr>
          <a:xfrm>
            <a:off x="3851920" y="1844824"/>
            <a:ext cx="3491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%% Not to sure about this slide %%</a:t>
            </a:r>
          </a:p>
        </p:txBody>
      </p:sp>
    </p:spTree>
    <p:extLst>
      <p:ext uri="{BB962C8B-B14F-4D97-AF65-F5344CB8AC3E}">
        <p14:creationId xmlns:p14="http://schemas.microsoft.com/office/powerpoint/2010/main" val="834223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8C321-6637-4960-97E5-95886709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Dynamics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C3621-6ADE-4BDD-A0D4-D1C35A024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Rotational Dynamics and Kinematics</a:t>
            </a:r>
          </a:p>
          <a:p>
            <a:endParaRPr lang="en-GB" dirty="0"/>
          </a:p>
          <a:p>
            <a:pPr lvl="1"/>
            <a:r>
              <a:rPr lang="en-GB" dirty="0"/>
              <a:t>Dynamics. </a:t>
            </a:r>
          </a:p>
          <a:p>
            <a:pPr lvl="2"/>
            <a:r>
              <a:rPr lang="en-GB" dirty="0"/>
              <a:t>Euler Equations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Kinematics</a:t>
            </a:r>
          </a:p>
          <a:p>
            <a:pPr lvl="2"/>
            <a:r>
              <a:rPr lang="en-GB" dirty="0"/>
              <a:t>Quaternions </a:t>
            </a:r>
          </a:p>
          <a:p>
            <a:pPr lvl="2"/>
            <a:r>
              <a:rPr lang="en-GB" dirty="0"/>
              <a:t>Euler angles / Roll – Pitch – Yaw may produce singularities when calculating Rotation Matrix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marL="914400" lvl="2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4E81A-0469-4765-BCD4-8B0957841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7F98D-0A16-4ACB-9C46-D280DA8E54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20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CD16771-F9B3-4F04-8050-1EF4CE9BEEE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73C7AA-9A0B-4FE6-A59F-C4261DEA8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7" t="12946" r="1485" b="22335"/>
          <a:stretch/>
        </p:blipFill>
        <p:spPr>
          <a:xfrm>
            <a:off x="3635894" y="1944698"/>
            <a:ext cx="2592289" cy="3600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C3CBAB0-BE48-405A-B71C-CEEF32FDF5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956" y="4201824"/>
            <a:ext cx="2758087" cy="17643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27B1FE-FB3A-44AB-A71F-45775BD8600B}"/>
              </a:ext>
            </a:extLst>
          </p:cNvPr>
          <p:cNvSpPr txBox="1"/>
          <p:nvPr/>
        </p:nvSpPr>
        <p:spPr>
          <a:xfrm>
            <a:off x="6228908" y="1630541"/>
            <a:ext cx="2340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%% ... But not time %%</a:t>
            </a:r>
          </a:p>
          <a:p>
            <a:r>
              <a:rPr lang="en-GB" i="1" dirty="0"/>
              <a:t>%% Choice of C.S. %%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728496-04A9-4A14-AA36-F746171EFC82}"/>
              </a:ext>
            </a:extLst>
          </p:cNvPr>
          <p:cNvSpPr txBox="1"/>
          <p:nvPr/>
        </p:nvSpPr>
        <p:spPr>
          <a:xfrm>
            <a:off x="4139952" y="2387495"/>
            <a:ext cx="38899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%% 3D rotations complicated because…</a:t>
            </a:r>
          </a:p>
          <a:p>
            <a:r>
              <a:rPr lang="en-GB" i="1" dirty="0"/>
              <a:t>%% Hamilton solved this… </a:t>
            </a:r>
          </a:p>
        </p:txBody>
      </p:sp>
    </p:spTree>
    <p:extLst>
      <p:ext uri="{BB962C8B-B14F-4D97-AF65-F5344CB8AC3E}">
        <p14:creationId xmlns:p14="http://schemas.microsoft.com/office/powerpoint/2010/main" val="1806748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8C321-6637-4960-97E5-95886709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Dynamics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C3621-6ADE-4BDD-A0D4-D1C35A024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Rotational Dynamics and Kinematics</a:t>
            </a:r>
          </a:p>
          <a:p>
            <a:pPr lvl="1"/>
            <a:r>
              <a:rPr lang="en-GB" dirty="0"/>
              <a:t>Dynamics. </a:t>
            </a:r>
          </a:p>
          <a:p>
            <a:pPr lvl="1"/>
            <a:r>
              <a:rPr lang="en-GB" dirty="0"/>
              <a:t>Kinematics</a:t>
            </a:r>
          </a:p>
          <a:p>
            <a:pPr lvl="2"/>
            <a:r>
              <a:rPr lang="en-GB" dirty="0"/>
              <a:t>Quaternions </a:t>
            </a:r>
          </a:p>
          <a:p>
            <a:pPr lvl="2"/>
            <a:r>
              <a:rPr lang="en-GB" dirty="0"/>
              <a:t>Euler angles / Roll – Pitch – Yaw may produce singularities when calculating Rotation Matrix</a:t>
            </a:r>
          </a:p>
          <a:p>
            <a:pPr lvl="2"/>
            <a:endParaRPr lang="en-GB" dirty="0"/>
          </a:p>
          <a:p>
            <a:r>
              <a:rPr lang="en-GB" dirty="0"/>
              <a:t>Orbital Dynamics	</a:t>
            </a:r>
          </a:p>
          <a:p>
            <a:pPr lvl="1"/>
            <a:r>
              <a:rPr lang="en-GB" dirty="0"/>
              <a:t>No need for precision in position</a:t>
            </a:r>
          </a:p>
          <a:p>
            <a:pPr lvl="1"/>
            <a:r>
              <a:rPr lang="en-GB" dirty="0"/>
              <a:t>Assumed circular orbit</a:t>
            </a:r>
          </a:p>
          <a:p>
            <a:pPr lvl="2"/>
            <a:r>
              <a:rPr lang="en-GB" dirty="0"/>
              <a:t>Constant orbit angular velocity</a:t>
            </a:r>
          </a:p>
          <a:p>
            <a:pPr lvl="2"/>
            <a:r>
              <a:rPr lang="en-GB" dirty="0"/>
              <a:t>Specified Argument of Periapsis and True Anomaly</a:t>
            </a:r>
          </a:p>
          <a:p>
            <a:pPr marL="914400" lvl="2" indent="0">
              <a:buNone/>
            </a:pPr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marL="914400" lvl="2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4E81A-0469-4765-BCD4-8B0957841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7F98D-0A16-4ACB-9C46-D280DA8E54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21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CD16771-F9B3-4F04-8050-1EF4CE9BEEE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60485F8-5954-4EDC-9AA5-145B263306AF}"/>
              </a:ext>
            </a:extLst>
          </p:cNvPr>
          <p:cNvSpPr/>
          <p:nvPr/>
        </p:nvSpPr>
        <p:spPr>
          <a:xfrm>
            <a:off x="6084168" y="3212976"/>
            <a:ext cx="2682280" cy="165618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5CBD23-7D5B-461D-BDD0-0FAEF052DB80}"/>
              </a:ext>
            </a:extLst>
          </p:cNvPr>
          <p:cNvSpPr txBox="1"/>
          <p:nvPr/>
        </p:nvSpPr>
        <p:spPr>
          <a:xfrm>
            <a:off x="6433864" y="3790781"/>
            <a:ext cx="2602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Argument of periapsis and true anomaly</a:t>
            </a:r>
          </a:p>
        </p:txBody>
      </p:sp>
    </p:spTree>
    <p:extLst>
      <p:ext uri="{BB962C8B-B14F-4D97-AF65-F5344CB8AC3E}">
        <p14:creationId xmlns:p14="http://schemas.microsoft.com/office/powerpoint/2010/main" val="3704268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8C321-6637-4960-97E5-95886709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Orbital Dynamics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C3621-6ADE-4BDD-A0D4-D1C35A024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lvl="2" indent="0">
              <a:buNone/>
            </a:pPr>
            <a:endParaRPr lang="en-GB" dirty="0"/>
          </a:p>
          <a:p>
            <a:r>
              <a:rPr lang="en-GB" dirty="0"/>
              <a:t>Orbital Dynamics	</a:t>
            </a:r>
          </a:p>
          <a:p>
            <a:pPr lvl="1"/>
            <a:r>
              <a:rPr lang="en-GB" dirty="0"/>
              <a:t>Short time Scale</a:t>
            </a:r>
          </a:p>
          <a:p>
            <a:pPr lvl="1"/>
            <a:r>
              <a:rPr lang="en-GB" dirty="0"/>
              <a:t>No need for precision in position</a:t>
            </a:r>
          </a:p>
          <a:p>
            <a:pPr lvl="1"/>
            <a:r>
              <a:rPr lang="en-GB" dirty="0"/>
              <a:t>Assumed circular orbit</a:t>
            </a:r>
          </a:p>
          <a:p>
            <a:pPr lvl="2"/>
            <a:r>
              <a:rPr lang="en-GB" dirty="0"/>
              <a:t>Constant orbit angular velocity</a:t>
            </a:r>
          </a:p>
          <a:p>
            <a:pPr lvl="2"/>
            <a:r>
              <a:rPr lang="en-GB" dirty="0"/>
              <a:t>Specified Argument of Periapsis and True Anomaly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4E81A-0469-4765-BCD4-8B0957841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7F98D-0A16-4ACB-9C46-D280DA8E54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22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CD16771-F9B3-4F04-8050-1EF4CE9BEEE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12DC39B-E3E5-4892-855E-03C93BF8A9E4}"/>
              </a:ext>
            </a:extLst>
          </p:cNvPr>
          <p:cNvSpPr/>
          <p:nvPr/>
        </p:nvSpPr>
        <p:spPr>
          <a:xfrm>
            <a:off x="1115616" y="3573016"/>
            <a:ext cx="6912768" cy="230425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53A3C3-CFE5-4DFD-9975-D89CD4DAF217}"/>
              </a:ext>
            </a:extLst>
          </p:cNvPr>
          <p:cNvSpPr txBox="1"/>
          <p:nvPr/>
        </p:nvSpPr>
        <p:spPr>
          <a:xfrm>
            <a:off x="3703781" y="4540478"/>
            <a:ext cx="1736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%% Diagram %%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4A520-6A7B-40A8-85A7-1718CBAE7979}"/>
              </a:ext>
            </a:extLst>
          </p:cNvPr>
          <p:cNvSpPr txBox="1"/>
          <p:nvPr/>
        </p:nvSpPr>
        <p:spPr>
          <a:xfrm>
            <a:off x="4571999" y="1312326"/>
            <a:ext cx="42740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%% What I mean with this is that we do not</a:t>
            </a:r>
          </a:p>
          <a:p>
            <a:r>
              <a:rPr lang="en-GB" i="1" dirty="0"/>
              <a:t> simulate translation accurately %%</a:t>
            </a:r>
          </a:p>
        </p:txBody>
      </p:sp>
    </p:spTree>
    <p:extLst>
      <p:ext uri="{BB962C8B-B14F-4D97-AF65-F5344CB8AC3E}">
        <p14:creationId xmlns:p14="http://schemas.microsoft.com/office/powerpoint/2010/main" val="1444355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8C321-6637-4960-97E5-95886709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C3621-6ADE-4BDD-A0D4-D1C35A024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Two reference quaternions</a:t>
            </a:r>
          </a:p>
          <a:p>
            <a:pPr lvl="1"/>
            <a:r>
              <a:rPr lang="en-GB" dirty="0"/>
              <a:t>Zenith / Nadir Pointing</a:t>
            </a:r>
          </a:p>
          <a:p>
            <a:pPr lvl="1"/>
            <a:r>
              <a:rPr lang="en-GB" dirty="0"/>
              <a:t>Sun Pointing (Inertial reference frame)</a:t>
            </a: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4E81A-0469-4765-BCD4-8B0957841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7F98D-0A16-4ACB-9C46-D280DA8E54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23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CD16771-F9B3-4F04-8050-1EF4CE9BEEE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4718769-7AB5-4DD2-AC0F-84EC3986B60D}"/>
              </a:ext>
            </a:extLst>
          </p:cNvPr>
          <p:cNvSpPr/>
          <p:nvPr/>
        </p:nvSpPr>
        <p:spPr>
          <a:xfrm>
            <a:off x="1115616" y="2492896"/>
            <a:ext cx="7056784" cy="36724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48FA82-6EEC-4AA5-93E0-99D1E7F43559}"/>
              </a:ext>
            </a:extLst>
          </p:cNvPr>
          <p:cNvSpPr txBox="1"/>
          <p:nvPr/>
        </p:nvSpPr>
        <p:spPr>
          <a:xfrm>
            <a:off x="3704680" y="4144434"/>
            <a:ext cx="1878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Reference frames </a:t>
            </a:r>
          </a:p>
        </p:txBody>
      </p:sp>
    </p:spTree>
    <p:extLst>
      <p:ext uri="{BB962C8B-B14F-4D97-AF65-F5344CB8AC3E}">
        <p14:creationId xmlns:p14="http://schemas.microsoft.com/office/powerpoint/2010/main" val="42473920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7D5AE-2FF5-4D0B-AA48-7B7BF2DEF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Wave – Based Control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B11946-C19D-46EB-8E4D-9FB0C056B8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777C4-A0A7-4386-ADA0-C46F31236A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24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8A02D06-78D0-4297-B2F9-FCE7993B00C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A60605F-7336-41B5-97DB-52A782D38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6752"/>
            <a:ext cx="3538736" cy="1224136"/>
          </a:xfrm>
        </p:spPr>
        <p:txBody>
          <a:bodyPr/>
          <a:lstStyle/>
          <a:p>
            <a:r>
              <a:rPr lang="en-GB" dirty="0"/>
              <a:t>Launch a Wave</a:t>
            </a:r>
          </a:p>
          <a:p>
            <a:r>
              <a:rPr lang="en-GB" dirty="0"/>
              <a:t>Absorb the returning wave</a:t>
            </a:r>
          </a:p>
          <a:p>
            <a:r>
              <a:rPr lang="en-GB" dirty="0"/>
              <a:t>Reject disturbances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C47CFF-1CD4-455A-B01C-FCF4DE310E0E}"/>
              </a:ext>
            </a:extLst>
          </p:cNvPr>
          <p:cNvSpPr txBox="1"/>
          <p:nvPr/>
        </p:nvSpPr>
        <p:spPr>
          <a:xfrm>
            <a:off x="1148819" y="2924944"/>
            <a:ext cx="6846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%% WBC was developed originally at UCD by Dr William J. </a:t>
            </a:r>
            <a:r>
              <a:rPr lang="en-GB" dirty="0" err="1"/>
              <a:t>Oconnor</a:t>
            </a:r>
            <a:r>
              <a:rPr lang="en-GB" dirty="0"/>
              <a:t> %%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05090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7D5AE-2FF5-4D0B-AA48-7B7BF2DEF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Wave – Based Control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B11946-C19D-46EB-8E4D-9FB0C056B8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777C4-A0A7-4386-ADA0-C46F31236A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25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8A02D06-78D0-4297-B2F9-FCE7993B00C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923CD1A4-5809-4A0F-854D-47CD00F9F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153616"/>
            <a:ext cx="6545774" cy="5040313"/>
          </a:xfr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A7C97C4-F334-4FD9-8368-AA73B784466C}"/>
              </a:ext>
            </a:extLst>
          </p:cNvPr>
          <p:cNvSpPr txBox="1">
            <a:spLocks/>
          </p:cNvSpPr>
          <p:nvPr/>
        </p:nvSpPr>
        <p:spPr>
          <a:xfrm>
            <a:off x="457200" y="1196752"/>
            <a:ext cx="3538736" cy="1224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Launch a Wave</a:t>
            </a:r>
          </a:p>
          <a:p>
            <a:r>
              <a:rPr lang="en-GB" dirty="0"/>
              <a:t>Absorb the returning wave</a:t>
            </a:r>
          </a:p>
          <a:p>
            <a:r>
              <a:rPr lang="en-GB" dirty="0"/>
              <a:t>Reject disturbances</a:t>
            </a:r>
          </a:p>
        </p:txBody>
      </p:sp>
    </p:spTree>
    <p:extLst>
      <p:ext uri="{BB962C8B-B14F-4D97-AF65-F5344CB8AC3E}">
        <p14:creationId xmlns:p14="http://schemas.microsoft.com/office/powerpoint/2010/main" val="1336116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7D5AE-2FF5-4D0B-AA48-7B7BF2DEF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Wave – Based Control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B11946-C19D-46EB-8E4D-9FB0C056B8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777C4-A0A7-4386-ADA0-C46F31236A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26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8A02D06-78D0-4297-B2F9-FCE7993B00C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923CD1A4-5809-4A0F-854D-47CD00F9F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913" y="1496037"/>
            <a:ext cx="6545774" cy="5040313"/>
          </a:xfr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A7C97C4-F334-4FD9-8368-AA73B784466C}"/>
              </a:ext>
            </a:extLst>
          </p:cNvPr>
          <p:cNvSpPr txBox="1">
            <a:spLocks/>
          </p:cNvSpPr>
          <p:nvPr/>
        </p:nvSpPr>
        <p:spPr>
          <a:xfrm>
            <a:off x="457200" y="1196752"/>
            <a:ext cx="3538736" cy="1224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2DD86F-7D34-4B27-9350-C8C006580323}"/>
              </a:ext>
            </a:extLst>
          </p:cNvPr>
          <p:cNvSpPr txBox="1"/>
          <p:nvPr/>
        </p:nvSpPr>
        <p:spPr>
          <a:xfrm>
            <a:off x="251520" y="1124744"/>
            <a:ext cx="671716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Developed originally at UCD by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Dr.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William J.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O’connor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No model needed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Robust to system changes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Robust to actuator limitations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Stable, fast, smooth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Computationally light</a:t>
            </a:r>
          </a:p>
        </p:txBody>
      </p:sp>
    </p:spTree>
    <p:extLst>
      <p:ext uri="{BB962C8B-B14F-4D97-AF65-F5344CB8AC3E}">
        <p14:creationId xmlns:p14="http://schemas.microsoft.com/office/powerpoint/2010/main" val="3700361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7D5AE-2FF5-4D0B-AA48-7B7BF2DEF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Wave – Based Control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B11946-C19D-46EB-8E4D-9FB0C056B8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777C4-A0A7-4386-ADA0-C46F31236A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27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8A02D06-78D0-4297-B2F9-FCE7993B00C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A7C97C4-F334-4FD9-8368-AA73B784466C}"/>
              </a:ext>
            </a:extLst>
          </p:cNvPr>
          <p:cNvSpPr txBox="1">
            <a:spLocks/>
          </p:cNvSpPr>
          <p:nvPr/>
        </p:nvSpPr>
        <p:spPr>
          <a:xfrm>
            <a:off x="457200" y="1196752"/>
            <a:ext cx="3538736" cy="1224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9B0EF8-6033-4BA3-A97E-136F470DB3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1844824"/>
            <a:ext cx="3249042" cy="18897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55E6575-CC04-42C3-A2ED-89F90AD63F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4101954"/>
            <a:ext cx="3249042" cy="182263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8D703F8-09FF-42D9-920B-50DA235BF1CF}"/>
              </a:ext>
            </a:extLst>
          </p:cNvPr>
          <p:cNvSpPr txBox="1">
            <a:spLocks/>
          </p:cNvSpPr>
          <p:nvPr/>
        </p:nvSpPr>
        <p:spPr>
          <a:xfrm>
            <a:off x="457200" y="1196752"/>
            <a:ext cx="8229600" cy="5040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Two ESA contracts</a:t>
            </a:r>
          </a:p>
          <a:p>
            <a:pPr lvl="1"/>
            <a:r>
              <a:rPr lang="en-GB" dirty="0"/>
              <a:t>Delian Arm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r>
              <a:rPr lang="en-GB" dirty="0"/>
              <a:t>IXO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66290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DDB8A-D752-4D9C-B6D6-9573B55CD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Disturbances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15786-62BC-4358-863F-29ABCC69E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en-GB" dirty="0"/>
              <a:t>Gravity gradient</a:t>
            </a:r>
          </a:p>
          <a:p>
            <a:pPr marL="685800" lvl="1"/>
            <a:r>
              <a:rPr lang="en-GB" dirty="0"/>
              <a:t>Neglectable for CubeSat size </a:t>
            </a:r>
          </a:p>
          <a:p>
            <a:pPr marL="285750" indent="-285750"/>
            <a:r>
              <a:rPr lang="en-GB" dirty="0"/>
              <a:t>Solar radiation pressure</a:t>
            </a:r>
          </a:p>
          <a:p>
            <a:pPr marL="285750" indent="-285750"/>
            <a:endParaRPr lang="en-GB" dirty="0"/>
          </a:p>
          <a:p>
            <a:pPr marL="285750" indent="-285750"/>
            <a:r>
              <a:rPr lang="en-GB" u="sng" dirty="0"/>
              <a:t>Aerodynamic drag </a:t>
            </a:r>
            <a:r>
              <a:rPr lang="en-GB" i="1" dirty="0"/>
              <a:t>%% The biggest (?) one %%</a:t>
            </a:r>
          </a:p>
          <a:p>
            <a:pPr marL="400050" lvl="1" indent="0">
              <a:buNone/>
            </a:pPr>
            <a:endParaRPr lang="en-GB" dirty="0"/>
          </a:p>
          <a:p>
            <a:pPr marL="285750" indent="-285750"/>
            <a:r>
              <a:rPr lang="en-GB" u="sng" dirty="0"/>
              <a:t>Internal magnetic Dipole </a:t>
            </a:r>
            <a:r>
              <a:rPr lang="en-GB" i="1" dirty="0"/>
              <a:t>%% The biggest (?) one %%</a:t>
            </a:r>
          </a:p>
          <a:p>
            <a:pPr marL="285750" indent="-285750"/>
            <a:endParaRPr lang="en-GB" dirty="0"/>
          </a:p>
          <a:p>
            <a:pPr marL="685800" lvl="1"/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6CCB4C-094A-4B1E-ADB3-D765CF283D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B9F9E3-5942-4EEB-BCCF-9A8C3175A5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28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49B96EA-3F84-4FD1-8FD4-CA36A7DBCE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EE2429-B50D-4DA7-A09F-048AFF15DE1E}"/>
              </a:ext>
            </a:extLst>
          </p:cNvPr>
          <p:cNvSpPr txBox="1"/>
          <p:nvPr/>
        </p:nvSpPr>
        <p:spPr>
          <a:xfrm>
            <a:off x="4067944" y="1196752"/>
            <a:ext cx="53916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%% </a:t>
            </a:r>
            <a:r>
              <a:rPr lang="en-GB" dirty="0" err="1"/>
              <a:t>Ussually</a:t>
            </a:r>
            <a:r>
              <a:rPr lang="en-GB" dirty="0"/>
              <a:t>, 4 </a:t>
            </a:r>
            <a:r>
              <a:rPr lang="en-GB" dirty="0" err="1"/>
              <a:t>tipes</a:t>
            </a:r>
            <a:r>
              <a:rPr lang="en-GB" dirty="0"/>
              <a:t> of disturbances are considered,</a:t>
            </a:r>
          </a:p>
          <a:p>
            <a:r>
              <a:rPr lang="en-GB" dirty="0"/>
              <a:t>	but for EIRSAT, two of them are </a:t>
            </a:r>
            <a:r>
              <a:rPr lang="en-GB" i="1" dirty="0"/>
              <a:t>much greater </a:t>
            </a:r>
          </a:p>
          <a:p>
            <a:r>
              <a:rPr lang="en-GB" i="1" dirty="0"/>
              <a:t>	</a:t>
            </a:r>
            <a:r>
              <a:rPr lang="en-GB" dirty="0"/>
              <a:t>than the others %%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69AF74B-9300-4A06-8CA2-0DB16C6C585D}"/>
              </a:ext>
            </a:extLst>
          </p:cNvPr>
          <p:cNvSpPr/>
          <p:nvPr/>
        </p:nvSpPr>
        <p:spPr>
          <a:xfrm>
            <a:off x="1259632" y="4005064"/>
            <a:ext cx="6624736" cy="18002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Plot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32FD15-3A03-4BF8-8291-9CFCC9418272}"/>
              </a:ext>
            </a:extLst>
          </p:cNvPr>
          <p:cNvSpPr txBox="1"/>
          <p:nvPr/>
        </p:nvSpPr>
        <p:spPr>
          <a:xfrm>
            <a:off x="4249636" y="4653136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Plot</a:t>
            </a:r>
          </a:p>
        </p:txBody>
      </p:sp>
    </p:spTree>
    <p:extLst>
      <p:ext uri="{BB962C8B-B14F-4D97-AF65-F5344CB8AC3E}">
        <p14:creationId xmlns:p14="http://schemas.microsoft.com/office/powerpoint/2010/main" val="35309815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17CFD-FD4B-4B5F-95C1-3043A3F32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Actuators. Magnetorquers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98B7D-2CF3-45A6-8A5A-55D245045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184263"/>
            <a:ext cx="8229600" cy="5040560"/>
          </a:xfrm>
        </p:spPr>
        <p:txBody>
          <a:bodyPr/>
          <a:lstStyle/>
          <a:p>
            <a:r>
              <a:rPr lang="en-GB" dirty="0"/>
              <a:t>Magnetic torquers</a:t>
            </a:r>
          </a:p>
          <a:p>
            <a:pPr lvl="1"/>
            <a:r>
              <a:rPr lang="en-GB" dirty="0"/>
              <a:t>No inverse for vector product</a:t>
            </a:r>
          </a:p>
          <a:p>
            <a:pPr lvl="2"/>
            <a:r>
              <a:rPr lang="en-GB" dirty="0"/>
              <a:t>Pseudo – inverse</a:t>
            </a:r>
          </a:p>
          <a:p>
            <a:pPr lvl="2"/>
            <a:r>
              <a:rPr lang="en-GB" dirty="0"/>
              <a:t>SR – inverse</a:t>
            </a:r>
          </a:p>
          <a:p>
            <a:pPr lvl="2"/>
            <a:r>
              <a:rPr lang="en-GB" dirty="0"/>
              <a:t>Projection of the control </a:t>
            </a:r>
            <a:r>
              <a:rPr lang="en-GB" dirty="0" err="1"/>
              <a:t>troque</a:t>
            </a:r>
            <a:endParaRPr lang="en-GB" dirty="0"/>
          </a:p>
          <a:p>
            <a:pPr marL="914400" lvl="2" indent="0">
              <a:buNone/>
            </a:pPr>
            <a:endParaRPr lang="en-GB" dirty="0"/>
          </a:p>
          <a:p>
            <a:pPr marL="857250" lvl="1" indent="-342900"/>
            <a:r>
              <a:rPr lang="en-GB" dirty="0"/>
              <a:t>Scenarios</a:t>
            </a:r>
          </a:p>
          <a:p>
            <a:pPr lvl="2"/>
            <a:r>
              <a:rPr lang="en-GB" dirty="0"/>
              <a:t>Three ideal actuators</a:t>
            </a:r>
          </a:p>
          <a:p>
            <a:pPr lvl="2"/>
            <a:r>
              <a:rPr lang="en-GB" dirty="0"/>
              <a:t>Three magnetorquers</a:t>
            </a:r>
          </a:p>
          <a:p>
            <a:pPr lvl="2"/>
            <a:r>
              <a:rPr lang="en-GB" dirty="0"/>
              <a:t>Two magnetorquers</a:t>
            </a:r>
          </a:p>
          <a:p>
            <a:pPr lvl="2"/>
            <a:r>
              <a:rPr lang="en-GB" dirty="0"/>
              <a:t>One magnetorquer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BB635F-0556-40EB-99AA-F0D30B8EEB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523AB-7365-41A5-A597-A01F15C8F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29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8FE1A94-05C3-4BD0-912F-34506542665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4D43098-967E-4D3D-9EDB-56D51BB55BAF}"/>
              </a:ext>
            </a:extLst>
          </p:cNvPr>
          <p:cNvSpPr/>
          <p:nvPr/>
        </p:nvSpPr>
        <p:spPr>
          <a:xfrm>
            <a:off x="4067944" y="3356992"/>
            <a:ext cx="4610127" cy="230425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3E448D-9DDB-4C3F-AAB5-72936CF838D1}"/>
              </a:ext>
            </a:extLst>
          </p:cNvPr>
          <p:cNvSpPr txBox="1"/>
          <p:nvPr/>
        </p:nvSpPr>
        <p:spPr>
          <a:xfrm>
            <a:off x="4784566" y="3553617"/>
            <a:ext cx="33301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%% Magnetic field, normal plane,</a:t>
            </a:r>
          </a:p>
          <a:p>
            <a:r>
              <a:rPr lang="en-GB" dirty="0"/>
              <a:t>control torque, dipole,</a:t>
            </a:r>
          </a:p>
          <a:p>
            <a:r>
              <a:rPr lang="en-GB" dirty="0"/>
              <a:t>actuator torque %%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78F9F7-E98F-44DF-BF52-E50A1A1B8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012" y="4670015"/>
            <a:ext cx="2651990" cy="83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436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89271-96F8-41C7-881A-914D3B7BD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7664" y="0"/>
            <a:ext cx="6768752" cy="991195"/>
          </a:xfrm>
        </p:spPr>
        <p:txBody>
          <a:bodyPr/>
          <a:lstStyle/>
          <a:p>
            <a:r>
              <a:rPr lang="en-GB" dirty="0"/>
              <a:t>ADCS Simulations.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9F897-7E05-46A9-B30C-0208C9E77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MATLAB / Simulink</a:t>
            </a:r>
          </a:p>
          <a:p>
            <a:pPr lvl="1"/>
            <a:r>
              <a:rPr lang="en-GB" dirty="0"/>
              <a:t>Highly standardized in control engineering</a:t>
            </a:r>
          </a:p>
          <a:p>
            <a:pPr lvl="1"/>
            <a:r>
              <a:rPr lang="en-GB" dirty="0"/>
              <a:t>MATLAB integrates well with other simulation software</a:t>
            </a:r>
          </a:p>
          <a:p>
            <a:pPr lvl="1"/>
            <a:r>
              <a:rPr lang="en-GB" dirty="0"/>
              <a:t>Can generate C / C++ code</a:t>
            </a:r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/>
              <a:t>Level-2 S functions</a:t>
            </a:r>
          </a:p>
          <a:p>
            <a:pPr lvl="1"/>
            <a:r>
              <a:rPr lang="en-GB" dirty="0"/>
              <a:t>Allow the integration of custom </a:t>
            </a:r>
            <a:r>
              <a:rPr lang="en-GB" dirty="0" err="1"/>
              <a:t>Matlab</a:t>
            </a:r>
            <a:r>
              <a:rPr lang="en-GB" dirty="0"/>
              <a:t> code into Simulink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6AA8F6-2A74-4AB9-8EB7-4D62BFA1EE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E7BD6C-D01F-41ED-85BE-FDFFB87E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169DAB2-A1CD-4B25-A906-132410760A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1AC9AD3-5BB1-4DD7-B872-E238E68579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653096"/>
              </p:ext>
            </p:extLst>
          </p:nvPr>
        </p:nvGraphicFramePr>
        <p:xfrm>
          <a:off x="1335949" y="4293096"/>
          <a:ext cx="6240016" cy="14496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0008">
                  <a:extLst>
                    <a:ext uri="{9D8B030D-6E8A-4147-A177-3AD203B41FA5}">
                      <a16:colId xmlns:a16="http://schemas.microsoft.com/office/drawing/2014/main" val="3035470177"/>
                    </a:ext>
                  </a:extLst>
                </a:gridCol>
                <a:gridCol w="3120008">
                  <a:extLst>
                    <a:ext uri="{9D8B030D-6E8A-4147-A177-3AD203B41FA5}">
                      <a16:colId xmlns:a16="http://schemas.microsoft.com/office/drawing/2014/main" val="25699947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309704"/>
                  </a:ext>
                </a:extLst>
              </a:tr>
              <a:tr h="108393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Readily installed math libraries and toolboxes</a:t>
                      </a:r>
                    </a:p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‘Black box’ compared to other programming languages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339023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878E7A6-A46C-48BC-A919-21D850DABC4B}"/>
              </a:ext>
            </a:extLst>
          </p:cNvPr>
          <p:cNvSpPr txBox="1"/>
          <p:nvPr/>
        </p:nvSpPr>
        <p:spPr>
          <a:xfrm>
            <a:off x="3124200" y="945325"/>
            <a:ext cx="3374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%% Beginning of presentation %%</a:t>
            </a:r>
          </a:p>
        </p:txBody>
      </p:sp>
    </p:spTree>
    <p:extLst>
      <p:ext uri="{BB962C8B-B14F-4D97-AF65-F5344CB8AC3E}">
        <p14:creationId xmlns:p14="http://schemas.microsoft.com/office/powerpoint/2010/main" val="26687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A80E2-36FF-48FA-856D-F30F70D39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03EEE-E8CD-49BE-939B-63EF45556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Runge </a:t>
            </a:r>
            <a:r>
              <a:rPr lang="en-GB" dirty="0" err="1"/>
              <a:t>Kutta</a:t>
            </a:r>
            <a:r>
              <a:rPr lang="en-GB" dirty="0"/>
              <a:t> 4 / 6</a:t>
            </a:r>
          </a:p>
          <a:p>
            <a:endParaRPr lang="en-GB" dirty="0"/>
          </a:p>
          <a:p>
            <a:r>
              <a:rPr lang="en-GB" dirty="0"/>
              <a:t>Variable step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Handled automatically by Simulink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A80645-B787-4604-B28D-CDCF47904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FEDF8D-ED42-49F9-9486-0C045C3F9A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30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DC65ABF-5ECF-4138-BF28-CD8A7AFF3D5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EBC753-1CC6-4C19-B8C6-C8DF144A47D7}"/>
              </a:ext>
            </a:extLst>
          </p:cNvPr>
          <p:cNvSpPr txBox="1"/>
          <p:nvPr/>
        </p:nvSpPr>
        <p:spPr>
          <a:xfrm>
            <a:off x="4139952" y="1124744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%% Add some more %%</a:t>
            </a:r>
          </a:p>
        </p:txBody>
      </p:sp>
    </p:spTree>
    <p:extLst>
      <p:ext uri="{BB962C8B-B14F-4D97-AF65-F5344CB8AC3E}">
        <p14:creationId xmlns:p14="http://schemas.microsoft.com/office/powerpoint/2010/main" val="30278565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A80E2-36FF-48FA-856D-F30F70D39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03EEE-E8CD-49BE-939B-63EF45556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Runge </a:t>
            </a:r>
            <a:r>
              <a:rPr lang="en-GB" dirty="0" err="1"/>
              <a:t>Kutta</a:t>
            </a:r>
            <a:r>
              <a:rPr lang="en-GB" dirty="0"/>
              <a:t> 4 / 6</a:t>
            </a:r>
          </a:p>
          <a:p>
            <a:endParaRPr lang="en-GB" dirty="0"/>
          </a:p>
          <a:p>
            <a:r>
              <a:rPr lang="en-GB" dirty="0"/>
              <a:t>Variable step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Handled automatically by Simulink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A80645-B787-4604-B28D-CDCF47904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FEDF8D-ED42-49F9-9486-0C045C3F9A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31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DC65ABF-5ECF-4138-BF28-CD8A7AFF3D5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0516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AAD6E-60A8-4F52-AC4C-B52987912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 and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DC07D-C510-4685-9D39-F94820211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Standardized coordinate systems and reference frames</a:t>
            </a:r>
          </a:p>
          <a:p>
            <a:pPr lvl="1"/>
            <a:r>
              <a:rPr lang="en-GB" dirty="0"/>
              <a:t>SPICE</a:t>
            </a:r>
          </a:p>
          <a:p>
            <a:r>
              <a:rPr lang="en-GB" dirty="0"/>
              <a:t>Full documentation</a:t>
            </a:r>
          </a:p>
          <a:p>
            <a:pPr lvl="1"/>
            <a:r>
              <a:rPr lang="en-GB" dirty="0"/>
              <a:t>In process</a:t>
            </a:r>
          </a:p>
          <a:p>
            <a:r>
              <a:rPr lang="en-GB" dirty="0"/>
              <a:t>Third – Body Forces</a:t>
            </a:r>
          </a:p>
          <a:p>
            <a:r>
              <a:rPr lang="en-GB" dirty="0"/>
              <a:t>Sun reference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8785F2-B91F-4368-A7B1-A9DB010B3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99A62A-FBD7-4EF0-B336-F014DBD425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32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A88EF6A-2547-4FFE-95DB-6DBCC1BA459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3382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0206C-233F-4F35-9ED0-EE032A97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Hardware. Clyde Space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A7CBC-B3FD-4680-849F-6E17EFEB3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%% Technical specifications from manual %%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CC0EF9-A061-491D-96F1-3C1860DDE2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C00F48-5CED-4449-A5C3-B52D5EEF0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33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3B30C35-76A5-4674-8C9D-42809EA85E9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8416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0206C-233F-4F35-9ED0-EE032A97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Hardware. Clyde Space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A7CBC-B3FD-4680-849F-6E17EFEB3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%% Technical specifications from manual %%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CC0EF9-A061-491D-96F1-3C1860DDE2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C00F48-5CED-4449-A5C3-B52D5EEF0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34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3B30C35-76A5-4674-8C9D-42809EA85E9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4480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48C64-2EC4-4C7B-80BD-9745BB284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47352-AB8A-4949-AA8F-876D9AE20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43DC20-3E3A-4171-9A6A-85E15AACCE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B30EC8-B6E1-4C8F-97AE-3A82E8A0B9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35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039A416-3B32-4D02-9A21-DB7D92B700A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8612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9520A-ADF7-485B-A280-0AD29E513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43FD5-8169-46C0-96B5-77287354B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2DAAF-4AEE-4F5F-B72D-AB8A4E1338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FBB710-1A17-42DB-972A-8A3B74AEE8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36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BB0C273-B40E-4B6F-96D4-E0998FF9AF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738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89271-96F8-41C7-881A-914D3B7BD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7664" y="0"/>
            <a:ext cx="6768752" cy="991195"/>
          </a:xfrm>
        </p:spPr>
        <p:txBody>
          <a:bodyPr/>
          <a:lstStyle/>
          <a:p>
            <a:r>
              <a:rPr lang="en-GB" dirty="0"/>
              <a:t>ADCS Simulations.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9F897-7E05-46A9-B30C-0208C9E77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MATLAB / Simulink</a:t>
            </a:r>
          </a:p>
          <a:p>
            <a:pPr lvl="1"/>
            <a:r>
              <a:rPr lang="en-GB" dirty="0"/>
              <a:t>Highly standardized in control engineering</a:t>
            </a:r>
          </a:p>
          <a:p>
            <a:pPr lvl="1"/>
            <a:r>
              <a:rPr lang="en-GB" dirty="0"/>
              <a:t>MATLAB integrates well with other simulation software</a:t>
            </a:r>
          </a:p>
          <a:p>
            <a:pPr lvl="1"/>
            <a:r>
              <a:rPr lang="en-GB" dirty="0"/>
              <a:t>Can generate C / C++ code</a:t>
            </a:r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/>
              <a:t>Level-2 S functions</a:t>
            </a:r>
          </a:p>
          <a:p>
            <a:pPr lvl="1"/>
            <a:r>
              <a:rPr lang="en-GB" dirty="0"/>
              <a:t>Allow the integration of custom </a:t>
            </a:r>
            <a:r>
              <a:rPr lang="en-GB" dirty="0" err="1"/>
              <a:t>Matlab</a:t>
            </a:r>
            <a:r>
              <a:rPr lang="en-GB" dirty="0"/>
              <a:t> code into Simulink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6AA8F6-2A74-4AB9-8EB7-4D62BFA1EE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E7BD6C-D01F-41ED-85BE-FDFFB87E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169DAB2-A1CD-4B25-A906-132410760A2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1AC9AD3-5BB1-4DD7-B872-E238E6857945}"/>
              </a:ext>
            </a:extLst>
          </p:cNvPr>
          <p:cNvGraphicFramePr>
            <a:graphicFrameLocks noGrp="1"/>
          </p:cNvGraphicFramePr>
          <p:nvPr/>
        </p:nvGraphicFramePr>
        <p:xfrm>
          <a:off x="1335949" y="4293096"/>
          <a:ext cx="6240016" cy="14496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0008">
                  <a:extLst>
                    <a:ext uri="{9D8B030D-6E8A-4147-A177-3AD203B41FA5}">
                      <a16:colId xmlns:a16="http://schemas.microsoft.com/office/drawing/2014/main" val="3035470177"/>
                    </a:ext>
                  </a:extLst>
                </a:gridCol>
                <a:gridCol w="3120008">
                  <a:extLst>
                    <a:ext uri="{9D8B030D-6E8A-4147-A177-3AD203B41FA5}">
                      <a16:colId xmlns:a16="http://schemas.microsoft.com/office/drawing/2014/main" val="25699947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309704"/>
                  </a:ext>
                </a:extLst>
              </a:tr>
              <a:tr h="108393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Readily installed math libraries and toolboxes</a:t>
                      </a:r>
                    </a:p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‘Black box’ compared to other programming languages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33902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5978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6870-C5E6-4477-964F-A6FB15D7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623" y="0"/>
            <a:ext cx="6768752" cy="991195"/>
          </a:xfrm>
        </p:spPr>
        <p:txBody>
          <a:bodyPr/>
          <a:lstStyle/>
          <a:p>
            <a:r>
              <a:rPr lang="en-GB" dirty="0"/>
              <a:t>ATTITUDE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A9EB4D6-FEDD-4C1A-99CA-B74CBF3A0B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957" y="1811966"/>
            <a:ext cx="4900085" cy="381033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1"/>
            </a:solidFill>
            <a:miter lim="800000"/>
          </a:ln>
          <a:effectLst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A27DA-4F28-4261-9825-463DCDCC1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>
                <a:solidFill>
                  <a:srgbClr val="002060"/>
                </a:solidFill>
              </a:rPr>
              <a:t>EIRSAT-1</a:t>
            </a:r>
          </a:p>
          <a:p>
            <a:r>
              <a:rPr lang="en-GB" sz="80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FD1EED-4D72-4AA2-9209-E813BEA658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37B4CFB-B28B-43DA-B0D0-BC6D338E6E5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4319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BDBF4-BBFC-4247-B2AB-5962860B6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6A8E62-CE90-4672-992B-12298FC55B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48483-CA41-4F19-A7CE-2C0094E723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64376B0-FBB2-4A0E-A86B-4E0D5BDF23F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C7FAC0B-C2DB-4CC9-A371-CD7D4D1F3D68}"/>
              </a:ext>
            </a:extLst>
          </p:cNvPr>
          <p:cNvSpPr/>
          <p:nvPr/>
        </p:nvSpPr>
        <p:spPr>
          <a:xfrm>
            <a:off x="4814975" y="2780928"/>
            <a:ext cx="2794785" cy="1329454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Dynamics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D06EEAC-015E-4B93-82A1-3F796A2F1AE3}"/>
              </a:ext>
            </a:extLst>
          </p:cNvPr>
          <p:cNvSpPr/>
          <p:nvPr/>
        </p:nvSpPr>
        <p:spPr>
          <a:xfrm>
            <a:off x="635605" y="2792740"/>
            <a:ext cx="1258963" cy="1302720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Reference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FCB236A-7883-413D-9C69-1414D7D90D7A}"/>
              </a:ext>
            </a:extLst>
          </p:cNvPr>
          <p:cNvSpPr/>
          <p:nvPr/>
        </p:nvSpPr>
        <p:spPr>
          <a:xfrm>
            <a:off x="2958032" y="2794295"/>
            <a:ext cx="1358199" cy="1302720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Control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CAB934-26DC-44D0-9FE6-612936BA68BA}"/>
              </a:ext>
            </a:extLst>
          </p:cNvPr>
          <p:cNvSpPr/>
          <p:nvPr/>
        </p:nvSpPr>
        <p:spPr>
          <a:xfrm>
            <a:off x="2285203" y="3201583"/>
            <a:ext cx="474730" cy="48975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BD06714-EEC8-49DA-BCDA-37674EB82597}"/>
              </a:ext>
            </a:extLst>
          </p:cNvPr>
          <p:cNvCxnSpPr>
            <a:cxnSpLocks/>
            <a:stCxn id="12" idx="3"/>
            <a:endCxn id="7" idx="1"/>
          </p:cNvCxnSpPr>
          <p:nvPr/>
        </p:nvCxnSpPr>
        <p:spPr>
          <a:xfrm>
            <a:off x="4316231" y="3445655"/>
            <a:ext cx="498744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DB891F41-A9CE-47F6-8442-8C3A0F59BFC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822582" y="4356740"/>
            <a:ext cx="1351451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3B630F-1635-4307-85FD-6F483E1D2D19}"/>
              </a:ext>
            </a:extLst>
          </p:cNvPr>
          <p:cNvCxnSpPr>
            <a:cxnSpLocks/>
            <a:stCxn id="10" idx="3"/>
            <a:endCxn id="16" idx="2"/>
          </p:cNvCxnSpPr>
          <p:nvPr/>
        </p:nvCxnSpPr>
        <p:spPr>
          <a:xfrm>
            <a:off x="1894568" y="3444100"/>
            <a:ext cx="390635" cy="236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065D655-FF08-42FB-935E-A918E739E214}"/>
              </a:ext>
            </a:extLst>
          </p:cNvPr>
          <p:cNvCxnSpPr>
            <a:cxnSpLocks/>
            <a:stCxn id="16" idx="6"/>
            <a:endCxn id="12" idx="1"/>
          </p:cNvCxnSpPr>
          <p:nvPr/>
        </p:nvCxnSpPr>
        <p:spPr>
          <a:xfrm flipV="1">
            <a:off x="2759933" y="3445655"/>
            <a:ext cx="198099" cy="80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F96E8FA5-342A-40E2-8981-F2115AE69359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2498308" y="3445655"/>
            <a:ext cx="5111452" cy="1586811"/>
          </a:xfrm>
          <a:prstGeom prst="bentConnector3">
            <a:avLst>
              <a:gd name="adj1" fmla="val -8646"/>
            </a:avLst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783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</p:spPr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DC143FBA-702C-4A55-975F-2ADA8E74A36B}"/>
              </a:ext>
            </a:extLst>
          </p:cNvPr>
          <p:cNvSpPr txBox="1"/>
          <p:nvPr/>
        </p:nvSpPr>
        <p:spPr>
          <a:xfrm>
            <a:off x="-21096" y="29415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+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930F2C6-E2A4-4AB2-9F86-B8E308AFAB03}"/>
              </a:ext>
            </a:extLst>
          </p:cNvPr>
          <p:cNvGrpSpPr/>
          <p:nvPr/>
        </p:nvGrpSpPr>
        <p:grpSpPr>
          <a:xfrm>
            <a:off x="37786" y="1092539"/>
            <a:ext cx="8900403" cy="5122388"/>
            <a:chOff x="37786" y="1092539"/>
            <a:chExt cx="8900403" cy="5122388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0CB3F43-674D-40F9-AB21-34DBA36CACA7}"/>
                </a:ext>
              </a:extLst>
            </p:cNvPr>
            <p:cNvSpPr/>
            <p:nvPr/>
          </p:nvSpPr>
          <p:spPr>
            <a:xfrm>
              <a:off x="1205896" y="2820745"/>
              <a:ext cx="2794785" cy="132945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Dynamics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1AA1573E-1B43-4133-8C7E-9F8C8C56932A}"/>
                </a:ext>
              </a:extLst>
            </p:cNvPr>
            <p:cNvSpPr/>
            <p:nvPr/>
          </p:nvSpPr>
          <p:spPr>
            <a:xfrm>
              <a:off x="7399649" y="4453871"/>
              <a:ext cx="1313510" cy="1337197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Sensors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5DA3CB7-2DAC-4DC6-A0F4-90A6251BC750}"/>
                </a:ext>
              </a:extLst>
            </p:cNvPr>
            <p:cNvSpPr/>
            <p:nvPr/>
          </p:nvSpPr>
          <p:spPr>
            <a:xfrm>
              <a:off x="2748497" y="1092539"/>
              <a:ext cx="3312367" cy="1586221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Disturbances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345243-DA86-494C-87AD-EC8A4D374CB9}"/>
                </a:ext>
              </a:extLst>
            </p:cNvPr>
            <p:cNvSpPr txBox="1"/>
            <p:nvPr/>
          </p:nvSpPr>
          <p:spPr>
            <a:xfrm>
              <a:off x="2985861" y="1158807"/>
              <a:ext cx="28333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GB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1B8B5299-24C5-4DED-BF5B-641F3A958D4C}"/>
                </a:ext>
              </a:extLst>
            </p:cNvPr>
            <p:cNvSpPr/>
            <p:nvPr/>
          </p:nvSpPr>
          <p:spPr>
            <a:xfrm>
              <a:off x="4206335" y="2820745"/>
              <a:ext cx="3201902" cy="1329454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Environment</a:t>
              </a: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E4BDA686-78C0-4C11-9116-E5B64FCA56D8}"/>
                </a:ext>
              </a:extLst>
            </p:cNvPr>
            <p:cNvSpPr/>
            <p:nvPr/>
          </p:nvSpPr>
          <p:spPr>
            <a:xfrm>
              <a:off x="5155113" y="4453871"/>
              <a:ext cx="2032183" cy="1319573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Mode selection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FE03B49C-0C58-41BA-A3B9-5BE4021B527F}"/>
                </a:ext>
              </a:extLst>
            </p:cNvPr>
            <p:cNvSpPr/>
            <p:nvPr/>
          </p:nvSpPr>
          <p:spPr>
            <a:xfrm>
              <a:off x="3719198" y="4453871"/>
              <a:ext cx="1276990" cy="1302720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Reference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8627743-74D5-47ED-87B8-532D5EE96C16}"/>
                </a:ext>
              </a:extLst>
            </p:cNvPr>
            <p:cNvSpPr/>
            <p:nvPr/>
          </p:nvSpPr>
          <p:spPr>
            <a:xfrm>
              <a:off x="2197278" y="4453871"/>
              <a:ext cx="1358199" cy="1302720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Control</a:t>
              </a:r>
              <a:endParaRPr lang="en-GB" u="sng" dirty="0"/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02EDD530-C681-4C70-867C-A695803EB7DB}"/>
                </a:ext>
              </a:extLst>
            </p:cNvPr>
            <p:cNvSpPr/>
            <p:nvPr/>
          </p:nvSpPr>
          <p:spPr>
            <a:xfrm>
              <a:off x="467544" y="4453871"/>
              <a:ext cx="1563231" cy="1302720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Actuator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BBCFBBD-CEE0-4AA9-9DE6-FB55177B2958}"/>
                </a:ext>
              </a:extLst>
            </p:cNvPr>
            <p:cNvSpPr/>
            <p:nvPr/>
          </p:nvSpPr>
          <p:spPr>
            <a:xfrm>
              <a:off x="37786" y="3244469"/>
              <a:ext cx="474730" cy="4897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E29AADE-83B2-4BAB-9CB2-8C5ABDDA1981}"/>
                </a:ext>
              </a:extLst>
            </p:cNvPr>
            <p:cNvCxnSpPr>
              <a:stCxn id="39" idx="6"/>
              <a:endCxn id="14" idx="1"/>
            </p:cNvCxnSpPr>
            <p:nvPr/>
          </p:nvCxnSpPr>
          <p:spPr>
            <a:xfrm flipV="1">
              <a:off x="512516" y="3485472"/>
              <a:ext cx="693380" cy="3875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Connector: Elbow 79">
              <a:extLst>
                <a:ext uri="{FF2B5EF4-FFF2-40B4-BE49-F238E27FC236}">
                  <a16:creationId xmlns:a16="http://schemas.microsoft.com/office/drawing/2014/main" id="{7BBD6781-A959-49FE-A672-5D79FB8F3965}"/>
                </a:ext>
              </a:extLst>
            </p:cNvPr>
            <p:cNvCxnSpPr>
              <a:cxnSpLocks/>
              <a:stCxn id="13" idx="1"/>
              <a:endCxn id="39" idx="0"/>
            </p:cNvCxnSpPr>
            <p:nvPr/>
          </p:nvCxnSpPr>
          <p:spPr>
            <a:xfrm rot="10800000" flipV="1">
              <a:off x="275151" y="1885649"/>
              <a:ext cx="2473346" cy="1358819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Connector: Elbow 82">
              <a:extLst>
                <a:ext uri="{FF2B5EF4-FFF2-40B4-BE49-F238E27FC236}">
                  <a16:creationId xmlns:a16="http://schemas.microsoft.com/office/drawing/2014/main" id="{1351532B-0E29-40CD-8A2B-0540A8E6A62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75152" y="3751464"/>
              <a:ext cx="192393" cy="1371006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544F31C-F913-45AF-9616-BA1212432E45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4000681" y="3485472"/>
              <a:ext cx="20565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7C4B190F-79C5-49CD-8C1E-9D93CD5BE7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296" y="5122470"/>
              <a:ext cx="21235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3E0A4FF7-9563-49E9-AF2A-31A57DF3AF4B}"/>
                </a:ext>
              </a:extLst>
            </p:cNvPr>
            <p:cNvCxnSpPr>
              <a:cxnSpLocks/>
              <a:stCxn id="30" idx="1"/>
              <a:endCxn id="33" idx="3"/>
            </p:cNvCxnSpPr>
            <p:nvPr/>
          </p:nvCxnSpPr>
          <p:spPr>
            <a:xfrm flipH="1" flipV="1">
              <a:off x="4996188" y="5105231"/>
              <a:ext cx="158925" cy="842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3B5F7A39-F0C2-453D-A901-0AAFA1AC671D}"/>
                </a:ext>
              </a:extLst>
            </p:cNvPr>
            <p:cNvCxnSpPr>
              <a:cxnSpLocks/>
              <a:stCxn id="33" idx="1"/>
              <a:endCxn id="35" idx="3"/>
            </p:cNvCxnSpPr>
            <p:nvPr/>
          </p:nvCxnSpPr>
          <p:spPr>
            <a:xfrm flipH="1">
              <a:off x="3555477" y="5105231"/>
              <a:ext cx="16372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C23EF29A-969D-49F8-9B2B-582B6E972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30775" y="5122470"/>
              <a:ext cx="166503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DCDBAA5-AAAA-4279-8CC1-53382A612873}"/>
                </a:ext>
              </a:extLst>
            </p:cNvPr>
            <p:cNvSpPr txBox="1"/>
            <p:nvPr/>
          </p:nvSpPr>
          <p:spPr>
            <a:xfrm>
              <a:off x="296410" y="365956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+</a:t>
              </a:r>
            </a:p>
          </p:txBody>
        </p:sp>
        <p:cxnSp>
          <p:nvCxnSpPr>
            <p:cNvPr id="9" name="Connector: Elbow 8">
              <a:extLst>
                <a:ext uri="{FF2B5EF4-FFF2-40B4-BE49-F238E27FC236}">
                  <a16:creationId xmlns:a16="http://schemas.microsoft.com/office/drawing/2014/main" id="{97A4117B-182F-4BD1-86A0-4ECCDD213BF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171907" y="5767536"/>
              <a:ext cx="2435306" cy="394788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29C26027-827D-4737-98F0-2E61F38D9158}"/>
                </a:ext>
              </a:extLst>
            </p:cNvPr>
            <p:cNvCxnSpPr>
              <a:cxnSpLocks/>
              <a:endCxn id="33" idx="2"/>
            </p:cNvCxnSpPr>
            <p:nvPr/>
          </p:nvCxnSpPr>
          <p:spPr>
            <a:xfrm rot="10800000">
              <a:off x="4357693" y="5756591"/>
              <a:ext cx="1814214" cy="405734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Connector: Elbow 41">
              <a:extLst>
                <a:ext uri="{FF2B5EF4-FFF2-40B4-BE49-F238E27FC236}">
                  <a16:creationId xmlns:a16="http://schemas.microsoft.com/office/drawing/2014/main" id="{BCBD1B27-D2FA-4ECC-89A6-791AC558049F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rot="10800000">
              <a:off x="2876379" y="5756592"/>
              <a:ext cx="1508985" cy="405735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AC2E4C-C659-48D9-994E-AF21D1862D27}"/>
                </a:ext>
              </a:extLst>
            </p:cNvPr>
            <p:cNvSpPr txBox="1"/>
            <p:nvPr/>
          </p:nvSpPr>
          <p:spPr>
            <a:xfrm>
              <a:off x="7052372" y="5845595"/>
              <a:ext cx="1809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i="1" dirty="0"/>
                <a:t>Ground Segment </a:t>
              </a:r>
            </a:p>
          </p:txBody>
        </p:sp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A104DEF7-5222-4E38-B0CE-DF7E8C62DF43}"/>
                </a:ext>
              </a:extLst>
            </p:cNvPr>
            <p:cNvCxnSpPr>
              <a:cxnSpLocks/>
              <a:stCxn id="13" idx="3"/>
              <a:endCxn id="21" idx="3"/>
            </p:cNvCxnSpPr>
            <p:nvPr/>
          </p:nvCxnSpPr>
          <p:spPr>
            <a:xfrm>
              <a:off x="6060864" y="1885650"/>
              <a:ext cx="2652295" cy="3236820"/>
            </a:xfrm>
            <a:prstGeom prst="bentConnector3">
              <a:avLst>
                <a:gd name="adj1" fmla="val 108619"/>
              </a:avLst>
            </a:prstGeom>
            <a:ln>
              <a:headEnd type="triangl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73AE5A0-D0D0-4878-9D85-940480A62700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7408237" y="3485472"/>
              <a:ext cx="1529952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5" name="Title 24">
            <a:extLst>
              <a:ext uri="{FF2B5EF4-FFF2-40B4-BE49-F238E27FC236}">
                <a16:creationId xmlns:a16="http://schemas.microsoft.com/office/drawing/2014/main" id="{7A0ACAD5-43B9-4CEB-B2A0-E8BF232CA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461" y="-27922"/>
            <a:ext cx="6768752" cy="991195"/>
          </a:xfrm>
        </p:spPr>
        <p:txBody>
          <a:bodyPr/>
          <a:lstStyle/>
          <a:p>
            <a:r>
              <a:rPr lang="en-GB" dirty="0"/>
              <a:t>ATTITUDE CONTROL</a:t>
            </a:r>
          </a:p>
        </p:txBody>
      </p:sp>
    </p:spTree>
    <p:extLst>
      <p:ext uri="{BB962C8B-B14F-4D97-AF65-F5344CB8AC3E}">
        <p14:creationId xmlns:p14="http://schemas.microsoft.com/office/powerpoint/2010/main" val="3734403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</p:spPr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DC143FBA-702C-4A55-975F-2ADA8E74A36B}"/>
              </a:ext>
            </a:extLst>
          </p:cNvPr>
          <p:cNvSpPr txBox="1"/>
          <p:nvPr/>
        </p:nvSpPr>
        <p:spPr>
          <a:xfrm>
            <a:off x="-21096" y="29415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+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930F2C6-E2A4-4AB2-9F86-B8E308AFAB03}"/>
              </a:ext>
            </a:extLst>
          </p:cNvPr>
          <p:cNvGrpSpPr/>
          <p:nvPr/>
        </p:nvGrpSpPr>
        <p:grpSpPr>
          <a:xfrm>
            <a:off x="37786" y="1092539"/>
            <a:ext cx="8900403" cy="5122388"/>
            <a:chOff x="37786" y="1092539"/>
            <a:chExt cx="8900403" cy="5122388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0CB3F43-674D-40F9-AB21-34DBA36CACA7}"/>
                </a:ext>
              </a:extLst>
            </p:cNvPr>
            <p:cNvSpPr/>
            <p:nvPr/>
          </p:nvSpPr>
          <p:spPr>
            <a:xfrm>
              <a:off x="1205896" y="2820745"/>
              <a:ext cx="2794785" cy="132945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Dynamics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1AA1573E-1B43-4133-8C7E-9F8C8C56932A}"/>
                </a:ext>
              </a:extLst>
            </p:cNvPr>
            <p:cNvSpPr/>
            <p:nvPr/>
          </p:nvSpPr>
          <p:spPr>
            <a:xfrm>
              <a:off x="7399649" y="4453871"/>
              <a:ext cx="1313510" cy="1337197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Sensors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5DA3CB7-2DAC-4DC6-A0F4-90A6251BC750}"/>
                </a:ext>
              </a:extLst>
            </p:cNvPr>
            <p:cNvSpPr/>
            <p:nvPr/>
          </p:nvSpPr>
          <p:spPr>
            <a:xfrm>
              <a:off x="2748497" y="1092539"/>
              <a:ext cx="3312367" cy="1586221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Disturbances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345243-DA86-494C-87AD-EC8A4D374CB9}"/>
                </a:ext>
              </a:extLst>
            </p:cNvPr>
            <p:cNvSpPr txBox="1"/>
            <p:nvPr/>
          </p:nvSpPr>
          <p:spPr>
            <a:xfrm>
              <a:off x="2985861" y="1158807"/>
              <a:ext cx="28333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GB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1B8B5299-24C5-4DED-BF5B-641F3A958D4C}"/>
                </a:ext>
              </a:extLst>
            </p:cNvPr>
            <p:cNvSpPr/>
            <p:nvPr/>
          </p:nvSpPr>
          <p:spPr>
            <a:xfrm>
              <a:off x="4206335" y="2820745"/>
              <a:ext cx="3201902" cy="1329454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Environment</a:t>
              </a: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E4BDA686-78C0-4C11-9116-E5B64FCA56D8}"/>
                </a:ext>
              </a:extLst>
            </p:cNvPr>
            <p:cNvSpPr/>
            <p:nvPr/>
          </p:nvSpPr>
          <p:spPr>
            <a:xfrm>
              <a:off x="5155113" y="4453871"/>
              <a:ext cx="2032183" cy="1319573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Mode selection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FE03B49C-0C58-41BA-A3B9-5BE4021B527F}"/>
                </a:ext>
              </a:extLst>
            </p:cNvPr>
            <p:cNvSpPr/>
            <p:nvPr/>
          </p:nvSpPr>
          <p:spPr>
            <a:xfrm>
              <a:off x="3719198" y="4453871"/>
              <a:ext cx="1276990" cy="1302720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Reference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8627743-74D5-47ED-87B8-532D5EE96C16}"/>
                </a:ext>
              </a:extLst>
            </p:cNvPr>
            <p:cNvSpPr/>
            <p:nvPr/>
          </p:nvSpPr>
          <p:spPr>
            <a:xfrm>
              <a:off x="2197278" y="4453871"/>
              <a:ext cx="1358199" cy="1302720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Control</a:t>
              </a:r>
              <a:endParaRPr lang="en-GB" u="sng" dirty="0"/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02EDD530-C681-4C70-867C-A695803EB7DB}"/>
                </a:ext>
              </a:extLst>
            </p:cNvPr>
            <p:cNvSpPr/>
            <p:nvPr/>
          </p:nvSpPr>
          <p:spPr>
            <a:xfrm>
              <a:off x="467544" y="4453871"/>
              <a:ext cx="1563231" cy="1302720"/>
            </a:xfrm>
            <a:prstGeom prst="round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Actuator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BBCFBBD-CEE0-4AA9-9DE6-FB55177B2958}"/>
                </a:ext>
              </a:extLst>
            </p:cNvPr>
            <p:cNvSpPr/>
            <p:nvPr/>
          </p:nvSpPr>
          <p:spPr>
            <a:xfrm>
              <a:off x="37786" y="3244469"/>
              <a:ext cx="474730" cy="4897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E29AADE-83B2-4BAB-9CB2-8C5ABDDA1981}"/>
                </a:ext>
              </a:extLst>
            </p:cNvPr>
            <p:cNvCxnSpPr>
              <a:stCxn id="39" idx="6"/>
              <a:endCxn id="14" idx="1"/>
            </p:cNvCxnSpPr>
            <p:nvPr/>
          </p:nvCxnSpPr>
          <p:spPr>
            <a:xfrm flipV="1">
              <a:off x="512516" y="3485472"/>
              <a:ext cx="693380" cy="3875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Connector: Elbow 79">
              <a:extLst>
                <a:ext uri="{FF2B5EF4-FFF2-40B4-BE49-F238E27FC236}">
                  <a16:creationId xmlns:a16="http://schemas.microsoft.com/office/drawing/2014/main" id="{7BBD6781-A959-49FE-A672-5D79FB8F3965}"/>
                </a:ext>
              </a:extLst>
            </p:cNvPr>
            <p:cNvCxnSpPr>
              <a:cxnSpLocks/>
              <a:stCxn id="13" idx="1"/>
              <a:endCxn id="39" idx="0"/>
            </p:cNvCxnSpPr>
            <p:nvPr/>
          </p:nvCxnSpPr>
          <p:spPr>
            <a:xfrm rot="10800000" flipV="1">
              <a:off x="275151" y="1885649"/>
              <a:ext cx="2473346" cy="1358819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Connector: Elbow 82">
              <a:extLst>
                <a:ext uri="{FF2B5EF4-FFF2-40B4-BE49-F238E27FC236}">
                  <a16:creationId xmlns:a16="http://schemas.microsoft.com/office/drawing/2014/main" id="{1351532B-0E29-40CD-8A2B-0540A8E6A62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75152" y="3751464"/>
              <a:ext cx="192393" cy="1371006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544F31C-F913-45AF-9616-BA1212432E45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4000681" y="3485472"/>
              <a:ext cx="20565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7C4B190F-79C5-49CD-8C1E-9D93CD5BE7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296" y="5122470"/>
              <a:ext cx="21235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3E0A4FF7-9563-49E9-AF2A-31A57DF3AF4B}"/>
                </a:ext>
              </a:extLst>
            </p:cNvPr>
            <p:cNvCxnSpPr>
              <a:cxnSpLocks/>
              <a:stCxn id="30" idx="1"/>
              <a:endCxn id="33" idx="3"/>
            </p:cNvCxnSpPr>
            <p:nvPr/>
          </p:nvCxnSpPr>
          <p:spPr>
            <a:xfrm flipH="1" flipV="1">
              <a:off x="4996188" y="5105231"/>
              <a:ext cx="158925" cy="842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3B5F7A39-F0C2-453D-A901-0AAFA1AC671D}"/>
                </a:ext>
              </a:extLst>
            </p:cNvPr>
            <p:cNvCxnSpPr>
              <a:cxnSpLocks/>
              <a:stCxn id="33" idx="1"/>
              <a:endCxn id="35" idx="3"/>
            </p:cNvCxnSpPr>
            <p:nvPr/>
          </p:nvCxnSpPr>
          <p:spPr>
            <a:xfrm flipH="1">
              <a:off x="3555477" y="5105231"/>
              <a:ext cx="16372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C23EF29A-969D-49F8-9B2B-582B6E972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30775" y="5122470"/>
              <a:ext cx="166503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DCDBAA5-AAAA-4279-8CC1-53382A612873}"/>
                </a:ext>
              </a:extLst>
            </p:cNvPr>
            <p:cNvSpPr txBox="1"/>
            <p:nvPr/>
          </p:nvSpPr>
          <p:spPr>
            <a:xfrm>
              <a:off x="296410" y="365956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+</a:t>
              </a:r>
            </a:p>
          </p:txBody>
        </p:sp>
        <p:cxnSp>
          <p:nvCxnSpPr>
            <p:cNvPr id="9" name="Connector: Elbow 8">
              <a:extLst>
                <a:ext uri="{FF2B5EF4-FFF2-40B4-BE49-F238E27FC236}">
                  <a16:creationId xmlns:a16="http://schemas.microsoft.com/office/drawing/2014/main" id="{97A4117B-182F-4BD1-86A0-4ECCDD213BF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171907" y="5767536"/>
              <a:ext cx="2435306" cy="394788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29C26027-827D-4737-98F0-2E61F38D9158}"/>
                </a:ext>
              </a:extLst>
            </p:cNvPr>
            <p:cNvCxnSpPr>
              <a:cxnSpLocks/>
              <a:endCxn id="33" idx="2"/>
            </p:cNvCxnSpPr>
            <p:nvPr/>
          </p:nvCxnSpPr>
          <p:spPr>
            <a:xfrm rot="10800000">
              <a:off x="4357693" y="5756591"/>
              <a:ext cx="1814214" cy="405734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Connector: Elbow 41">
              <a:extLst>
                <a:ext uri="{FF2B5EF4-FFF2-40B4-BE49-F238E27FC236}">
                  <a16:creationId xmlns:a16="http://schemas.microsoft.com/office/drawing/2014/main" id="{BCBD1B27-D2FA-4ECC-89A6-791AC558049F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rot="10800000">
              <a:off x="2876379" y="5756592"/>
              <a:ext cx="1508985" cy="405735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AC2E4C-C659-48D9-994E-AF21D1862D27}"/>
                </a:ext>
              </a:extLst>
            </p:cNvPr>
            <p:cNvSpPr txBox="1"/>
            <p:nvPr/>
          </p:nvSpPr>
          <p:spPr>
            <a:xfrm>
              <a:off x="7052372" y="5845595"/>
              <a:ext cx="1809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i="1" dirty="0"/>
                <a:t>Ground Segment </a:t>
              </a:r>
            </a:p>
          </p:txBody>
        </p:sp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A104DEF7-5222-4E38-B0CE-DF7E8C62DF43}"/>
                </a:ext>
              </a:extLst>
            </p:cNvPr>
            <p:cNvCxnSpPr>
              <a:cxnSpLocks/>
              <a:stCxn id="13" idx="3"/>
              <a:endCxn id="21" idx="3"/>
            </p:cNvCxnSpPr>
            <p:nvPr/>
          </p:nvCxnSpPr>
          <p:spPr>
            <a:xfrm>
              <a:off x="6060864" y="1885650"/>
              <a:ext cx="2652295" cy="3236820"/>
            </a:xfrm>
            <a:prstGeom prst="bentConnector3">
              <a:avLst>
                <a:gd name="adj1" fmla="val 108619"/>
              </a:avLst>
            </a:prstGeom>
            <a:ln>
              <a:headEnd type="triangl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73AE5A0-D0D0-4878-9D85-940480A62700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7408237" y="3485472"/>
              <a:ext cx="1529952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5" name="Title 24">
            <a:extLst>
              <a:ext uri="{FF2B5EF4-FFF2-40B4-BE49-F238E27FC236}">
                <a16:creationId xmlns:a16="http://schemas.microsoft.com/office/drawing/2014/main" id="{7A0ACAD5-43B9-4CEB-B2A0-E8BF232CA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461" y="-27922"/>
            <a:ext cx="6768752" cy="991195"/>
          </a:xfrm>
        </p:spPr>
        <p:txBody>
          <a:bodyPr/>
          <a:lstStyle/>
          <a:p>
            <a:r>
              <a:rPr lang="en-GB" dirty="0"/>
              <a:t>ATTITUDE CONTROL</a:t>
            </a:r>
          </a:p>
        </p:txBody>
      </p:sp>
    </p:spTree>
    <p:extLst>
      <p:ext uri="{BB962C8B-B14F-4D97-AF65-F5344CB8AC3E}">
        <p14:creationId xmlns:p14="http://schemas.microsoft.com/office/powerpoint/2010/main" val="579087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b="1" dirty="0">
                <a:solidFill>
                  <a:srgbClr val="002060"/>
                </a:solidFill>
              </a:rPr>
              <a:t>EIRSAT-1</a:t>
            </a:r>
          </a:p>
          <a:p>
            <a:r>
              <a:rPr lang="en-GB" sz="800" dirty="0">
                <a:solidFill>
                  <a:srgbClr val="002060"/>
                </a:solidFill>
              </a:rPr>
              <a:t>University College Dublin  |  Queen’s University Belfast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  Slide </a:t>
            </a:r>
            <a:fld id="{E8F1ED44-29F4-4D45-8F39-E6581DFFA239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596336" y="6356350"/>
            <a:ext cx="1440160" cy="360000"/>
          </a:xfrm>
        </p:spPr>
        <p:txBody>
          <a:bodyPr/>
          <a:lstStyle/>
          <a:p>
            <a:fld id="{31F3FD95-F5EE-4634-8817-43C09338A807}" type="datetime4">
              <a:rPr lang="en-GB" smtClean="0"/>
              <a:t>30 August 2017</a:t>
            </a:fld>
            <a:endParaRPr lang="en-GB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DC143FBA-702C-4A55-975F-2ADA8E74A36B}"/>
              </a:ext>
            </a:extLst>
          </p:cNvPr>
          <p:cNvSpPr txBox="1"/>
          <p:nvPr/>
        </p:nvSpPr>
        <p:spPr>
          <a:xfrm>
            <a:off x="-21096" y="29415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+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930F2C6-E2A4-4AB2-9F86-B8E308AFAB03}"/>
              </a:ext>
            </a:extLst>
          </p:cNvPr>
          <p:cNvGrpSpPr/>
          <p:nvPr/>
        </p:nvGrpSpPr>
        <p:grpSpPr>
          <a:xfrm>
            <a:off x="37786" y="1092539"/>
            <a:ext cx="8900403" cy="5122388"/>
            <a:chOff x="37786" y="1092539"/>
            <a:chExt cx="8900403" cy="5122388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0CB3F43-674D-40F9-AB21-34DBA36CACA7}"/>
                </a:ext>
              </a:extLst>
            </p:cNvPr>
            <p:cNvSpPr/>
            <p:nvPr/>
          </p:nvSpPr>
          <p:spPr>
            <a:xfrm>
              <a:off x="1205896" y="2820745"/>
              <a:ext cx="2794785" cy="1329454"/>
            </a:xfrm>
            <a:prstGeom prst="round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Dynamics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1AA1573E-1B43-4133-8C7E-9F8C8C56932A}"/>
                </a:ext>
              </a:extLst>
            </p:cNvPr>
            <p:cNvSpPr/>
            <p:nvPr/>
          </p:nvSpPr>
          <p:spPr>
            <a:xfrm>
              <a:off x="7399649" y="4453871"/>
              <a:ext cx="1313510" cy="1337197"/>
            </a:xfrm>
            <a:prstGeom prst="round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Sensors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5DA3CB7-2DAC-4DC6-A0F4-90A6251BC750}"/>
                </a:ext>
              </a:extLst>
            </p:cNvPr>
            <p:cNvSpPr/>
            <p:nvPr/>
          </p:nvSpPr>
          <p:spPr>
            <a:xfrm>
              <a:off x="2748497" y="1092539"/>
              <a:ext cx="3312367" cy="1586221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Disturbances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2345243-DA86-494C-87AD-EC8A4D374CB9}"/>
                </a:ext>
              </a:extLst>
            </p:cNvPr>
            <p:cNvSpPr txBox="1"/>
            <p:nvPr/>
          </p:nvSpPr>
          <p:spPr>
            <a:xfrm>
              <a:off x="2985861" y="1158807"/>
              <a:ext cx="28333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GB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1B8B5299-24C5-4DED-BF5B-641F3A958D4C}"/>
                </a:ext>
              </a:extLst>
            </p:cNvPr>
            <p:cNvSpPr/>
            <p:nvPr/>
          </p:nvSpPr>
          <p:spPr>
            <a:xfrm>
              <a:off x="4206335" y="2820745"/>
              <a:ext cx="3201902" cy="1329454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Environment</a:t>
              </a: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E4BDA686-78C0-4C11-9116-E5B64FCA56D8}"/>
                </a:ext>
              </a:extLst>
            </p:cNvPr>
            <p:cNvSpPr/>
            <p:nvPr/>
          </p:nvSpPr>
          <p:spPr>
            <a:xfrm>
              <a:off x="5155113" y="4453871"/>
              <a:ext cx="2032183" cy="1319573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Mode selection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FE03B49C-0C58-41BA-A3B9-5BE4021B527F}"/>
                </a:ext>
              </a:extLst>
            </p:cNvPr>
            <p:cNvSpPr/>
            <p:nvPr/>
          </p:nvSpPr>
          <p:spPr>
            <a:xfrm>
              <a:off x="3719198" y="4453871"/>
              <a:ext cx="1276990" cy="1302720"/>
            </a:xfrm>
            <a:prstGeom prst="round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Reference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8627743-74D5-47ED-87B8-532D5EE96C16}"/>
                </a:ext>
              </a:extLst>
            </p:cNvPr>
            <p:cNvSpPr/>
            <p:nvPr/>
          </p:nvSpPr>
          <p:spPr>
            <a:xfrm>
              <a:off x="2197278" y="4453871"/>
              <a:ext cx="1358199" cy="1302720"/>
            </a:xfrm>
            <a:prstGeom prst="round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Control</a:t>
              </a:r>
              <a:endParaRPr lang="en-GB" u="sng" dirty="0"/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02EDD530-C681-4C70-867C-A695803EB7DB}"/>
                </a:ext>
              </a:extLst>
            </p:cNvPr>
            <p:cNvSpPr/>
            <p:nvPr/>
          </p:nvSpPr>
          <p:spPr>
            <a:xfrm>
              <a:off x="467544" y="4453871"/>
              <a:ext cx="1563231" cy="1302720"/>
            </a:xfrm>
            <a:prstGeom prst="round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Actuator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BBCFBBD-CEE0-4AA9-9DE6-FB55177B2958}"/>
                </a:ext>
              </a:extLst>
            </p:cNvPr>
            <p:cNvSpPr/>
            <p:nvPr/>
          </p:nvSpPr>
          <p:spPr>
            <a:xfrm>
              <a:off x="37786" y="3244469"/>
              <a:ext cx="474730" cy="4897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E29AADE-83B2-4BAB-9CB2-8C5ABDDA1981}"/>
                </a:ext>
              </a:extLst>
            </p:cNvPr>
            <p:cNvCxnSpPr>
              <a:stCxn id="39" idx="6"/>
              <a:endCxn id="14" idx="1"/>
            </p:cNvCxnSpPr>
            <p:nvPr/>
          </p:nvCxnSpPr>
          <p:spPr>
            <a:xfrm flipV="1">
              <a:off x="512516" y="3485472"/>
              <a:ext cx="693380" cy="3875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Connector: Elbow 79">
              <a:extLst>
                <a:ext uri="{FF2B5EF4-FFF2-40B4-BE49-F238E27FC236}">
                  <a16:creationId xmlns:a16="http://schemas.microsoft.com/office/drawing/2014/main" id="{7BBD6781-A959-49FE-A672-5D79FB8F3965}"/>
                </a:ext>
              </a:extLst>
            </p:cNvPr>
            <p:cNvCxnSpPr>
              <a:cxnSpLocks/>
              <a:stCxn id="13" idx="1"/>
              <a:endCxn id="39" idx="0"/>
            </p:cNvCxnSpPr>
            <p:nvPr/>
          </p:nvCxnSpPr>
          <p:spPr>
            <a:xfrm rot="10800000" flipV="1">
              <a:off x="275151" y="1885649"/>
              <a:ext cx="2473346" cy="1358819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Connector: Elbow 82">
              <a:extLst>
                <a:ext uri="{FF2B5EF4-FFF2-40B4-BE49-F238E27FC236}">
                  <a16:creationId xmlns:a16="http://schemas.microsoft.com/office/drawing/2014/main" id="{1351532B-0E29-40CD-8A2B-0540A8E6A62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75152" y="3751464"/>
              <a:ext cx="192393" cy="1371006"/>
            </a:xfrm>
            <a:prstGeom prst="bentConnector2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544F31C-F913-45AF-9616-BA1212432E45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4000681" y="3485472"/>
              <a:ext cx="20565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7C4B190F-79C5-49CD-8C1E-9D93CD5BE7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7296" y="5122470"/>
              <a:ext cx="212354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3E0A4FF7-9563-49E9-AF2A-31A57DF3AF4B}"/>
                </a:ext>
              </a:extLst>
            </p:cNvPr>
            <p:cNvCxnSpPr>
              <a:cxnSpLocks/>
              <a:stCxn id="30" idx="1"/>
              <a:endCxn id="33" idx="3"/>
            </p:cNvCxnSpPr>
            <p:nvPr/>
          </p:nvCxnSpPr>
          <p:spPr>
            <a:xfrm flipH="1" flipV="1">
              <a:off x="4996188" y="5105231"/>
              <a:ext cx="158925" cy="842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3B5F7A39-F0C2-453D-A901-0AAFA1AC671D}"/>
                </a:ext>
              </a:extLst>
            </p:cNvPr>
            <p:cNvCxnSpPr>
              <a:cxnSpLocks/>
              <a:stCxn id="33" idx="1"/>
              <a:endCxn id="35" idx="3"/>
            </p:cNvCxnSpPr>
            <p:nvPr/>
          </p:nvCxnSpPr>
          <p:spPr>
            <a:xfrm flipH="1">
              <a:off x="3555477" y="5105231"/>
              <a:ext cx="16372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C23EF29A-969D-49F8-9B2B-582B6E972D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30775" y="5122470"/>
              <a:ext cx="166503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DCDBAA5-AAAA-4279-8CC1-53382A612873}"/>
                </a:ext>
              </a:extLst>
            </p:cNvPr>
            <p:cNvSpPr txBox="1"/>
            <p:nvPr/>
          </p:nvSpPr>
          <p:spPr>
            <a:xfrm>
              <a:off x="296410" y="365956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+</a:t>
              </a:r>
            </a:p>
          </p:txBody>
        </p:sp>
        <p:cxnSp>
          <p:nvCxnSpPr>
            <p:cNvPr id="9" name="Connector: Elbow 8">
              <a:extLst>
                <a:ext uri="{FF2B5EF4-FFF2-40B4-BE49-F238E27FC236}">
                  <a16:creationId xmlns:a16="http://schemas.microsoft.com/office/drawing/2014/main" id="{97A4117B-182F-4BD1-86A0-4ECCDD213BF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171907" y="5767536"/>
              <a:ext cx="2435306" cy="394788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29C26027-827D-4737-98F0-2E61F38D9158}"/>
                </a:ext>
              </a:extLst>
            </p:cNvPr>
            <p:cNvCxnSpPr>
              <a:cxnSpLocks/>
              <a:endCxn id="33" idx="2"/>
            </p:cNvCxnSpPr>
            <p:nvPr/>
          </p:nvCxnSpPr>
          <p:spPr>
            <a:xfrm rot="10800000">
              <a:off x="4357693" y="5756591"/>
              <a:ext cx="1814214" cy="405734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Connector: Elbow 41">
              <a:extLst>
                <a:ext uri="{FF2B5EF4-FFF2-40B4-BE49-F238E27FC236}">
                  <a16:creationId xmlns:a16="http://schemas.microsoft.com/office/drawing/2014/main" id="{BCBD1B27-D2FA-4ECC-89A6-791AC558049F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rot="10800000">
              <a:off x="2876379" y="5756592"/>
              <a:ext cx="1508985" cy="405735"/>
            </a:xfrm>
            <a:prstGeom prst="bentConnector2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AC2E4C-C659-48D9-994E-AF21D1862D27}"/>
                </a:ext>
              </a:extLst>
            </p:cNvPr>
            <p:cNvSpPr txBox="1"/>
            <p:nvPr/>
          </p:nvSpPr>
          <p:spPr>
            <a:xfrm>
              <a:off x="7052372" y="5845595"/>
              <a:ext cx="1809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i="1" dirty="0"/>
                <a:t>Ground Segment </a:t>
              </a:r>
            </a:p>
          </p:txBody>
        </p:sp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A104DEF7-5222-4E38-B0CE-DF7E8C62DF43}"/>
                </a:ext>
              </a:extLst>
            </p:cNvPr>
            <p:cNvCxnSpPr>
              <a:cxnSpLocks/>
              <a:stCxn id="13" idx="3"/>
              <a:endCxn id="21" idx="3"/>
            </p:cNvCxnSpPr>
            <p:nvPr/>
          </p:nvCxnSpPr>
          <p:spPr>
            <a:xfrm>
              <a:off x="6060864" y="1885650"/>
              <a:ext cx="2652295" cy="3236820"/>
            </a:xfrm>
            <a:prstGeom prst="bentConnector3">
              <a:avLst>
                <a:gd name="adj1" fmla="val 108619"/>
              </a:avLst>
            </a:prstGeom>
            <a:ln>
              <a:headEnd type="triangl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73AE5A0-D0D0-4878-9D85-940480A62700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7408237" y="3485472"/>
              <a:ext cx="1529952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5" name="Title 24">
            <a:extLst>
              <a:ext uri="{FF2B5EF4-FFF2-40B4-BE49-F238E27FC236}">
                <a16:creationId xmlns:a16="http://schemas.microsoft.com/office/drawing/2014/main" id="{7A0ACAD5-43B9-4CEB-B2A0-E8BF232CA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461" y="-27922"/>
            <a:ext cx="6768752" cy="991195"/>
          </a:xfrm>
        </p:spPr>
        <p:txBody>
          <a:bodyPr/>
          <a:lstStyle/>
          <a:p>
            <a:r>
              <a:rPr lang="en-GB" dirty="0"/>
              <a:t>SENSORS</a:t>
            </a:r>
          </a:p>
        </p:txBody>
      </p:sp>
    </p:spTree>
    <p:extLst>
      <p:ext uri="{BB962C8B-B14F-4D97-AF65-F5344CB8AC3E}">
        <p14:creationId xmlns:p14="http://schemas.microsoft.com/office/powerpoint/2010/main" val="3602722970"/>
      </p:ext>
    </p:extLst>
  </p:cSld>
  <p:clrMapOvr>
    <a:masterClrMapping/>
  </p:clrMapOvr>
</p:sld>
</file>

<file path=ppt/theme/theme1.xml><?xml version="1.0" encoding="utf-8"?>
<a:theme xmlns:a="http://schemas.openxmlformats.org/drawingml/2006/main" name="PPT_Template_DDF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/>
      <a:bodyPr/>
      <a:lstStyle/>
      <a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PPT_Template_DDF</Template>
  <TotalTime>3246</TotalTime>
  <Words>1257</Words>
  <Application>Microsoft Office PowerPoint</Application>
  <PresentationFormat>On-screen Show (4:3)</PresentationFormat>
  <Paragraphs>489</Paragraphs>
  <Slides>36</Slides>
  <Notes>2</Notes>
  <HiddenSlides>13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  <vt:variant>
        <vt:lpstr>Custom Shows</vt:lpstr>
      </vt:variant>
      <vt:variant>
        <vt:i4>1</vt:i4>
      </vt:variant>
    </vt:vector>
  </HeadingPairs>
  <TitlesOfParts>
    <vt:vector size="41" baseType="lpstr">
      <vt:lpstr>Arial</vt:lpstr>
      <vt:lpstr>Arial</vt:lpstr>
      <vt:lpstr>Calibri</vt:lpstr>
      <vt:lpstr>PPT_Template_DDF</vt:lpstr>
      <vt:lpstr>PowerPoint Presentation</vt:lpstr>
      <vt:lpstr>PowerPoint Presentation</vt:lpstr>
      <vt:lpstr>ADCS Simulations. Software</vt:lpstr>
      <vt:lpstr>ADCS Simulations. Software</vt:lpstr>
      <vt:lpstr>ATTITUDE</vt:lpstr>
      <vt:lpstr>CONTROL</vt:lpstr>
      <vt:lpstr>ATTITUDE CONTROL</vt:lpstr>
      <vt:lpstr>ATTITUDE CONTROL</vt:lpstr>
      <vt:lpstr>SENSORS</vt:lpstr>
      <vt:lpstr>SENSORS</vt:lpstr>
      <vt:lpstr>SENSORS</vt:lpstr>
      <vt:lpstr>Mode selection</vt:lpstr>
      <vt:lpstr>Environment. Magnetic field</vt:lpstr>
      <vt:lpstr>Environment. Magnetic field</vt:lpstr>
      <vt:lpstr>ADCS Model</vt:lpstr>
      <vt:lpstr>ADCS Model</vt:lpstr>
      <vt:lpstr>ADCS Model</vt:lpstr>
      <vt:lpstr>ADCS Model</vt:lpstr>
      <vt:lpstr>PowerPoint Presentation</vt:lpstr>
      <vt:lpstr>Dynamics </vt:lpstr>
      <vt:lpstr>Dynamics </vt:lpstr>
      <vt:lpstr>Orbital Dynamics </vt:lpstr>
      <vt:lpstr>Reference</vt:lpstr>
      <vt:lpstr>Wave – Based Control</vt:lpstr>
      <vt:lpstr>Wave – Based Control</vt:lpstr>
      <vt:lpstr>Wave – Based Control</vt:lpstr>
      <vt:lpstr>Wave – Based Control</vt:lpstr>
      <vt:lpstr>Disturbances</vt:lpstr>
      <vt:lpstr>Actuators. Magnetorquers</vt:lpstr>
      <vt:lpstr>Solver</vt:lpstr>
      <vt:lpstr>Solver</vt:lpstr>
      <vt:lpstr>Limitations and Improvements</vt:lpstr>
      <vt:lpstr>Hardware. Clyde Space Board</vt:lpstr>
      <vt:lpstr>Hardware. Clyde Space Board</vt:lpstr>
      <vt:lpstr>Documentation</vt:lpstr>
      <vt:lpstr>References</vt:lpstr>
      <vt:lpstr>Custom Show 1</vt:lpstr>
    </vt:vector>
  </TitlesOfParts>
  <Company>University College Dublin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</dc:creator>
  <cp:lastModifiedBy>VICTORIO UBEDA SOSA</cp:lastModifiedBy>
  <cp:revision>143</cp:revision>
  <dcterms:created xsi:type="dcterms:W3CDTF">2017-07-19T15:29:06Z</dcterms:created>
  <dcterms:modified xsi:type="dcterms:W3CDTF">2017-08-30T20:03:20Z</dcterms:modified>
</cp:coreProperties>
</file>

<file path=docProps/thumbnail.jpeg>
</file>